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3" r:id="rId3"/>
    <p:sldId id="259" r:id="rId4"/>
    <p:sldId id="271" r:id="rId5"/>
    <p:sldId id="272" r:id="rId6"/>
    <p:sldId id="261" r:id="rId7"/>
    <p:sldId id="263" r:id="rId8"/>
    <p:sldId id="264" r:id="rId9"/>
    <p:sldId id="265" r:id="rId10"/>
    <p:sldId id="266" r:id="rId11"/>
    <p:sldId id="269" r:id="rId12"/>
    <p:sldId id="267" r:id="rId13"/>
    <p:sldId id="270"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02"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AB62335-6DCE-4DC6-B1C2-DCA6A4833EBE}" type="datetimeFigureOut">
              <a:rPr lang="ru-RU" smtClean="0"/>
              <a:pPr/>
              <a:t>12.04.2020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AF5FEE-2D40-438E-B1E5-01D4E962D07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B62335-6DCE-4DC6-B1C2-DCA6A4833EBE}" type="datetimeFigureOut">
              <a:rPr lang="ru-RU" smtClean="0"/>
              <a:pPr/>
              <a:t>12.04.2020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AF5FEE-2D40-438E-B1E5-01D4E962D07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B62335-6DCE-4DC6-B1C2-DCA6A4833EBE}" type="datetimeFigureOut">
              <a:rPr lang="ru-RU" smtClean="0"/>
              <a:pPr/>
              <a:t>12.04.2020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AF5FEE-2D40-438E-B1E5-01D4E962D07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B62335-6DCE-4DC6-B1C2-DCA6A4833EBE}" type="datetimeFigureOut">
              <a:rPr lang="ru-RU" smtClean="0"/>
              <a:pPr/>
              <a:t>12.04.2020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AF5FEE-2D40-438E-B1E5-01D4E962D07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AB62335-6DCE-4DC6-B1C2-DCA6A4833EBE}" type="datetimeFigureOut">
              <a:rPr lang="ru-RU" smtClean="0"/>
              <a:pPr/>
              <a:t>12.04.2020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AF5FEE-2D40-438E-B1E5-01D4E962D07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AB62335-6DCE-4DC6-B1C2-DCA6A4833EBE}" type="datetimeFigureOut">
              <a:rPr lang="ru-RU" smtClean="0"/>
              <a:pPr/>
              <a:t>12.04.2020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AF5FEE-2D40-438E-B1E5-01D4E962D07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AB62335-6DCE-4DC6-B1C2-DCA6A4833EBE}" type="datetimeFigureOut">
              <a:rPr lang="ru-RU" smtClean="0"/>
              <a:pPr/>
              <a:t>12.04.2020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3AF5FEE-2D40-438E-B1E5-01D4E962D07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AB62335-6DCE-4DC6-B1C2-DCA6A4833EBE}" type="datetimeFigureOut">
              <a:rPr lang="ru-RU" smtClean="0"/>
              <a:pPr/>
              <a:t>12.04.2020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3AF5FEE-2D40-438E-B1E5-01D4E962D07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AB62335-6DCE-4DC6-B1C2-DCA6A4833EBE}" type="datetimeFigureOut">
              <a:rPr lang="ru-RU" smtClean="0"/>
              <a:pPr/>
              <a:t>12.04.2020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3AF5FEE-2D40-438E-B1E5-01D4E962D07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AB62335-6DCE-4DC6-B1C2-DCA6A4833EBE}" type="datetimeFigureOut">
              <a:rPr lang="ru-RU" smtClean="0"/>
              <a:pPr/>
              <a:t>12.04.2020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AF5FEE-2D40-438E-B1E5-01D4E962D07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AB62335-6DCE-4DC6-B1C2-DCA6A4833EBE}" type="datetimeFigureOut">
              <a:rPr lang="ru-RU" smtClean="0"/>
              <a:pPr/>
              <a:t>12.04.2020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AF5FEE-2D40-438E-B1E5-01D4E962D07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62335-6DCE-4DC6-B1C2-DCA6A4833EBE}" type="datetimeFigureOut">
              <a:rPr lang="ru-RU" smtClean="0"/>
              <a:pPr/>
              <a:t>12.04.2020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F5FEE-2D40-438E-B1E5-01D4E962D07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10800000" flipV="1">
            <a:off x="1475656" y="4951455"/>
            <a:ext cx="6408712" cy="677108"/>
          </a:xfrm>
          <a:prstGeom prst="rect">
            <a:avLst/>
          </a:prstGeom>
        </p:spPr>
        <p:txBody>
          <a:bodyPr wrap="square">
            <a:spAutoFit/>
          </a:bodyPr>
          <a:lstStyle/>
          <a:p>
            <a:pPr algn="ctr"/>
            <a:r>
              <a:rPr lang="ru-RU" b="1" dirty="0" smtClean="0">
                <a:solidFill>
                  <a:srgbClr val="0070C0"/>
                </a:solidFill>
                <a:latin typeface="Arial Black" pitchFamily="34" charset="0"/>
              </a:rPr>
              <a:t>Подготовила педагог-психолог МБДОУ детский сад «Звёздочка» </a:t>
            </a:r>
            <a:r>
              <a:rPr lang="ru-RU" b="1" dirty="0" err="1" smtClean="0">
                <a:solidFill>
                  <a:srgbClr val="0070C0"/>
                </a:solidFill>
                <a:latin typeface="Arial Black" pitchFamily="34" charset="0"/>
              </a:rPr>
              <a:t>Жирнова</a:t>
            </a:r>
            <a:r>
              <a:rPr lang="ru-RU" b="1" dirty="0" smtClean="0">
                <a:solidFill>
                  <a:srgbClr val="0070C0"/>
                </a:solidFill>
                <a:latin typeface="Arial Black" pitchFamily="34" charset="0"/>
              </a:rPr>
              <a:t> Н.Л</a:t>
            </a:r>
            <a:r>
              <a:rPr lang="ru-RU" sz="2000" b="1" dirty="0" smtClean="0">
                <a:solidFill>
                  <a:srgbClr val="0070C0"/>
                </a:solidFill>
                <a:latin typeface="Arial Black" pitchFamily="34" charset="0"/>
              </a:rPr>
              <a:t>.</a:t>
            </a:r>
            <a:endParaRPr lang="ru-RU" sz="2000" b="1" dirty="0">
              <a:solidFill>
                <a:srgbClr val="0070C0"/>
              </a:solidFill>
              <a:latin typeface="Arial Black" pitchFamily="34" charset="0"/>
            </a:endParaRPr>
          </a:p>
        </p:txBody>
      </p:sp>
      <p:pic>
        <p:nvPicPr>
          <p:cNvPr id="2050" name="Picture 2" descr="C:\Documents and Settings\User\Мои документы\Рабочий стол\шаблон8.jpg"/>
          <p:cNvPicPr>
            <a:picLocks noChangeAspect="1" noChangeArrowheads="1"/>
          </p:cNvPicPr>
          <p:nvPr/>
        </p:nvPicPr>
        <p:blipFill>
          <a:blip r:embed="rId2" cstate="print"/>
          <a:srcRect/>
          <a:stretch>
            <a:fillRect/>
          </a:stretch>
        </p:blipFill>
        <p:spPr bwMode="auto">
          <a:xfrm>
            <a:off x="-36512" y="0"/>
            <a:ext cx="9144000" cy="6858000"/>
          </a:xfrm>
          <a:prstGeom prst="rect">
            <a:avLst/>
          </a:prstGeom>
          <a:noFill/>
        </p:spPr>
      </p:pic>
      <p:sp>
        <p:nvSpPr>
          <p:cNvPr id="8" name="TextBox 7"/>
          <p:cNvSpPr txBox="1"/>
          <p:nvPr/>
        </p:nvSpPr>
        <p:spPr>
          <a:xfrm>
            <a:off x="1043608" y="908720"/>
            <a:ext cx="6408712" cy="2554545"/>
          </a:xfrm>
          <a:prstGeom prst="rect">
            <a:avLst/>
          </a:prstGeom>
          <a:noFill/>
          <a:ln>
            <a:noFill/>
          </a:ln>
        </p:spPr>
        <p:txBody>
          <a:bodyPr wrap="square" rtlCol="0">
            <a:spAutoFit/>
          </a:bodyPr>
          <a:lstStyle/>
          <a:p>
            <a:pPr algn="ctr"/>
            <a:r>
              <a:rPr lang="ru-RU" sz="4000" b="1" dirty="0" smtClean="0">
                <a:solidFill>
                  <a:srgbClr val="FF0000"/>
                </a:solidFill>
                <a:latin typeface="Monotype Corsiva" pitchFamily="66" charset="0"/>
              </a:rPr>
              <a:t>Релаксация  как </a:t>
            </a:r>
            <a:r>
              <a:rPr lang="ru-RU" sz="4000" b="1" dirty="0" err="1" smtClean="0">
                <a:solidFill>
                  <a:srgbClr val="FF0000"/>
                </a:solidFill>
                <a:latin typeface="Monotype Corsiva" pitchFamily="66" charset="0"/>
              </a:rPr>
              <a:t>здоровьесберегающая</a:t>
            </a:r>
            <a:r>
              <a:rPr lang="ru-RU" sz="4000" b="1" dirty="0" smtClean="0">
                <a:solidFill>
                  <a:srgbClr val="FF0000"/>
                </a:solidFill>
                <a:latin typeface="Monotype Corsiva" pitchFamily="66" charset="0"/>
              </a:rPr>
              <a:t> технология  в работе с детьми дошкольного возраста</a:t>
            </a:r>
          </a:p>
        </p:txBody>
      </p:sp>
      <p:sp>
        <p:nvSpPr>
          <p:cNvPr id="9" name="TextBox 8"/>
          <p:cNvSpPr txBox="1"/>
          <p:nvPr/>
        </p:nvSpPr>
        <p:spPr>
          <a:xfrm>
            <a:off x="3203848" y="5013176"/>
            <a:ext cx="5616624" cy="1200329"/>
          </a:xfrm>
          <a:prstGeom prst="rect">
            <a:avLst/>
          </a:prstGeom>
          <a:noFill/>
        </p:spPr>
        <p:txBody>
          <a:bodyPr wrap="square" rtlCol="0">
            <a:spAutoFit/>
          </a:bodyPr>
          <a:lstStyle/>
          <a:p>
            <a:r>
              <a:rPr lang="ru-RU" sz="2400" b="1" i="1" dirty="0" smtClean="0">
                <a:solidFill>
                  <a:srgbClr val="0070C0"/>
                </a:solidFill>
                <a:latin typeface="Arial Black" pitchFamily="34" charset="0"/>
              </a:rPr>
              <a:t>Подготовила инструктор по физической культуре </a:t>
            </a:r>
            <a:r>
              <a:rPr lang="ru-RU" sz="2400" b="1" i="1" dirty="0" err="1" smtClean="0">
                <a:solidFill>
                  <a:srgbClr val="0070C0"/>
                </a:solidFill>
                <a:latin typeface="Arial Black" pitchFamily="34" charset="0"/>
              </a:rPr>
              <a:t>Пивоварова.Е.В</a:t>
            </a:r>
            <a:r>
              <a:rPr lang="ru-RU" sz="2400" b="1" i="1" dirty="0" smtClean="0">
                <a:solidFill>
                  <a:srgbClr val="0070C0"/>
                </a:solidFill>
                <a:latin typeface="Arial Black" pitchFamily="34" charset="0"/>
              </a:rPr>
              <a:t>.</a:t>
            </a:r>
            <a:endParaRPr lang="ru-RU" sz="2400" b="1" i="1" dirty="0">
              <a:solidFill>
                <a:srgbClr val="0070C0"/>
              </a:solidFill>
              <a:latin typeface="Arial Black" pitchFamily="34" charset="0"/>
            </a:endParaRPr>
          </a:p>
        </p:txBody>
      </p:sp>
      <p:pic>
        <p:nvPicPr>
          <p:cNvPr id="4100" name="Picture 4"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a:off x="395536" y="1988840"/>
            <a:ext cx="1076325" cy="914400"/>
          </a:xfrm>
          <a:prstGeom prst="rect">
            <a:avLst/>
          </a:prstGeom>
          <a:noFill/>
        </p:spPr>
      </p:pic>
      <p:pic>
        <p:nvPicPr>
          <p:cNvPr id="4101" name="Picture 5"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a:off x="1619672" y="4005064"/>
            <a:ext cx="1512168" cy="1296144"/>
          </a:xfrm>
          <a:prstGeom prst="rect">
            <a:avLst/>
          </a:prstGeom>
          <a:noFill/>
        </p:spPr>
      </p:pic>
      <p:pic>
        <p:nvPicPr>
          <p:cNvPr id="4102" name="Picture 6"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a:off x="3419872" y="0"/>
            <a:ext cx="1436365" cy="1175048"/>
          </a:xfrm>
          <a:prstGeom prst="rect">
            <a:avLst/>
          </a:prstGeom>
          <a:noFill/>
        </p:spPr>
      </p:pic>
      <p:pic>
        <p:nvPicPr>
          <p:cNvPr id="4103" name="Picture 7"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a:off x="6012160" y="3861048"/>
            <a:ext cx="1440160" cy="1130424"/>
          </a:xfrm>
          <a:prstGeom prst="rect">
            <a:avLst/>
          </a:prstGeom>
          <a:noFill/>
        </p:spPr>
      </p:pic>
      <p:pic>
        <p:nvPicPr>
          <p:cNvPr id="4104" name="Picture 8"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a:off x="4499992" y="5733256"/>
            <a:ext cx="1368152" cy="11247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ser\Мои документы\Рабочий стол\шаблон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827584" y="620688"/>
            <a:ext cx="7416824" cy="5078313"/>
          </a:xfrm>
          <a:prstGeom prst="rect">
            <a:avLst/>
          </a:prstGeom>
          <a:noFill/>
          <a:ln>
            <a:noFill/>
          </a:ln>
        </p:spPr>
        <p:txBody>
          <a:bodyPr wrap="square" rtlCol="0">
            <a:spAutoFit/>
          </a:bodyPr>
          <a:lstStyle/>
          <a:p>
            <a:pPr algn="ctr"/>
            <a:r>
              <a:rPr lang="ru-RU" sz="2400" b="1" dirty="0" smtClean="0">
                <a:solidFill>
                  <a:srgbClr val="FFC000"/>
                </a:solidFill>
                <a:latin typeface="Monotype Corsiva" pitchFamily="66" charset="0"/>
              </a:rPr>
              <a:t>Упражнения на расслабление мышц рук.</a:t>
            </a:r>
          </a:p>
          <a:p>
            <a:r>
              <a:rPr lang="ru-RU" sz="2000" b="1" dirty="0" smtClean="0">
                <a:solidFill>
                  <a:srgbClr val="FFC000"/>
                </a:solidFill>
                <a:latin typeface="Monotype Corsiva" pitchFamily="66" charset="0"/>
              </a:rPr>
              <a:t>«Лимон» </a:t>
            </a:r>
            <a:r>
              <a:rPr lang="ru-RU" sz="2000" b="1" dirty="0" smtClean="0">
                <a:solidFill>
                  <a:srgbClr val="002060"/>
                </a:solidFill>
                <a:latin typeface="Monotype Corsiva" pitchFamily="66" charset="0"/>
              </a:rPr>
              <a:t>Опустить руки вниз и представить себе, что в правой руке находится лимон, из которого нужно выжать сок. Медленно сжимать как можно сильнее правую руку в кулак. Почувствовать, как напряжена правая рука. Затем бросить «лимон» и расслабить руку.</a:t>
            </a:r>
          </a:p>
          <a:p>
            <a:r>
              <a:rPr lang="ru-RU" sz="2000" b="1" dirty="0" smtClean="0">
                <a:solidFill>
                  <a:srgbClr val="002060"/>
                </a:solidFill>
                <a:latin typeface="Monotype Corsiva" pitchFamily="66" charset="0"/>
              </a:rPr>
              <a:t>Я возьму в ладонь лимон. Чувствую, что круглый он. </a:t>
            </a:r>
          </a:p>
          <a:p>
            <a:r>
              <a:rPr lang="ru-RU" sz="2000" b="1" dirty="0" smtClean="0">
                <a:solidFill>
                  <a:srgbClr val="002060"/>
                </a:solidFill>
                <a:latin typeface="Monotype Corsiva" pitchFamily="66" charset="0"/>
              </a:rPr>
              <a:t>Я его слегка сжимаю — Сок лимонный выжимаю.                            </a:t>
            </a:r>
          </a:p>
          <a:p>
            <a:r>
              <a:rPr lang="ru-RU" sz="2000" b="1" dirty="0" smtClean="0">
                <a:solidFill>
                  <a:srgbClr val="002060"/>
                </a:solidFill>
                <a:latin typeface="Monotype Corsiva" pitchFamily="66" charset="0"/>
              </a:rPr>
              <a:t>Все в порядке, сок готов. Я лимон бросаю, руку расслабляю. </a:t>
            </a:r>
          </a:p>
          <a:p>
            <a:r>
              <a:rPr lang="ru-RU" sz="2000" b="1" dirty="0" smtClean="0">
                <a:solidFill>
                  <a:srgbClr val="002060"/>
                </a:solidFill>
                <a:latin typeface="Monotype Corsiva" pitchFamily="66" charset="0"/>
              </a:rPr>
              <a:t>Выполнить это же упражнение левой рукой.                                     </a:t>
            </a:r>
          </a:p>
          <a:p>
            <a:r>
              <a:rPr lang="ru-RU" sz="2000" b="1" dirty="0" smtClean="0">
                <a:solidFill>
                  <a:srgbClr val="FF0000"/>
                </a:solidFill>
                <a:latin typeface="Monotype Corsiva" pitchFamily="66" charset="0"/>
              </a:rPr>
              <a:t>«Пара» </a:t>
            </a:r>
            <a:r>
              <a:rPr lang="ru-RU" sz="2000" b="1" dirty="0" smtClean="0">
                <a:solidFill>
                  <a:srgbClr val="002060"/>
                </a:solidFill>
                <a:latin typeface="Monotype Corsiva" pitchFamily="66" charset="0"/>
              </a:rPr>
              <a:t>(попеременное движение с напряжением и расслаблением рук). Стоя друг против друга и касаясь выставленных вперед ладоней партнера, с напряжением выпрямить свою правую руку, тем самым сгибая в локте левую руку партнера. Левая рука при этом сгибается в локте, а у партнера выпрямляется. </a:t>
            </a:r>
          </a:p>
          <a:p>
            <a:r>
              <a:rPr lang="ru-RU" sz="2000" b="1" dirty="0" smtClean="0">
                <a:solidFill>
                  <a:srgbClr val="7030A0"/>
                </a:solidFill>
                <a:latin typeface="Monotype Corsiva" pitchFamily="66" charset="0"/>
              </a:rPr>
              <a:t>«Вибрация» </a:t>
            </a:r>
            <a:r>
              <a:rPr lang="ru-RU" sz="2000" b="1" dirty="0" smtClean="0">
                <a:solidFill>
                  <a:srgbClr val="002060"/>
                </a:solidFill>
                <a:latin typeface="Monotype Corsiva" pitchFamily="66" charset="0"/>
              </a:rPr>
              <a:t>Какой сегодня чудный день! Прогоним мы тоску и лень. Руками потрясли. Вот мы здоровы и бодры.</a:t>
            </a:r>
            <a:endParaRPr lang="ru-RU" sz="2000" b="1" dirty="0">
              <a:solidFill>
                <a:srgbClr val="002060"/>
              </a:solidFill>
              <a:latin typeface="Monotype Corsiva" pitchFamily="66" charset="0"/>
            </a:endParaRPr>
          </a:p>
        </p:txBody>
      </p:sp>
      <p:pic>
        <p:nvPicPr>
          <p:cNvPr id="6146" name="Picture 2"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rot="19997767">
            <a:off x="6804248" y="2060848"/>
            <a:ext cx="1580381" cy="1440160"/>
          </a:xfrm>
          <a:prstGeom prst="rect">
            <a:avLst/>
          </a:prstGeom>
          <a:noFill/>
        </p:spPr>
      </p:pic>
      <p:pic>
        <p:nvPicPr>
          <p:cNvPr id="6147" name="Picture 3"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a:off x="395536" y="5661248"/>
            <a:ext cx="1076325" cy="914400"/>
          </a:xfrm>
          <a:prstGeom prst="rect">
            <a:avLst/>
          </a:prstGeom>
          <a:noFill/>
        </p:spPr>
      </p:pic>
      <p:pic>
        <p:nvPicPr>
          <p:cNvPr id="6148" name="Picture 4"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a:off x="6012160" y="5445224"/>
            <a:ext cx="1440160" cy="120243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User\Мои документы\Рабочий стол\Шаблоны\шаблон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611560" y="332656"/>
            <a:ext cx="7776864" cy="6309420"/>
          </a:xfrm>
          <a:prstGeom prst="rect">
            <a:avLst/>
          </a:prstGeom>
          <a:noFill/>
          <a:ln>
            <a:noFill/>
          </a:ln>
        </p:spPr>
        <p:txBody>
          <a:bodyPr wrap="square" rtlCol="0">
            <a:spAutoFit/>
          </a:bodyPr>
          <a:lstStyle/>
          <a:p>
            <a:pPr algn="ctr"/>
            <a:r>
              <a:rPr lang="ru-RU" sz="2400" b="1" dirty="0" smtClean="0">
                <a:solidFill>
                  <a:srgbClr val="FF0000"/>
                </a:solidFill>
                <a:latin typeface="Monotype Corsiva" pitchFamily="66" charset="0"/>
              </a:rPr>
              <a:t>Упражнения на расслабление всего организма.</a:t>
            </a:r>
          </a:p>
          <a:p>
            <a:r>
              <a:rPr lang="ru-RU" sz="2000" b="1" dirty="0" smtClean="0">
                <a:solidFill>
                  <a:srgbClr val="0070C0"/>
                </a:solidFill>
                <a:latin typeface="Monotype Corsiva" pitchFamily="66" charset="0"/>
              </a:rPr>
              <a:t>«Снежная баба». </a:t>
            </a:r>
            <a:r>
              <a:rPr lang="ru-RU" sz="2000" b="1" dirty="0" smtClean="0">
                <a:solidFill>
                  <a:srgbClr val="002060"/>
                </a:solidFill>
                <a:latin typeface="Monotype Corsiva" pitchFamily="66" charset="0"/>
              </a:rPr>
              <a:t>Дети представляют, что каждый из них снежная баба. Огромная, красивая, которую вылепили из снега. У нее есть голова, туловище, две торчащие в стороны руки, и она стоит на крепких ножках. Прекрасное утро, светит солнце. Вот оно начинает припекать, и снежная баба начинает таять. Далее дети изображают, как тает снежная баба. Сначала тает голова, потом одна рука, другая. Постепенно, понемножку начинает таять и туловище. Снежная баба превращается в лужицу, растекшуюся по земле. </a:t>
            </a:r>
          </a:p>
          <a:p>
            <a:r>
              <a:rPr lang="ru-RU" sz="2000" b="1" dirty="0" smtClean="0">
                <a:solidFill>
                  <a:srgbClr val="002060"/>
                </a:solidFill>
                <a:latin typeface="Monotype Corsiva" pitchFamily="66" charset="0"/>
              </a:rPr>
              <a:t>«</a:t>
            </a:r>
            <a:r>
              <a:rPr lang="ru-RU" sz="2000" b="1" dirty="0" smtClean="0">
                <a:solidFill>
                  <a:srgbClr val="0070C0"/>
                </a:solidFill>
                <a:latin typeface="Monotype Corsiva" pitchFamily="66" charset="0"/>
              </a:rPr>
              <a:t>Птички». </a:t>
            </a:r>
            <a:r>
              <a:rPr lang="ru-RU" sz="2000" b="1" dirty="0" smtClean="0">
                <a:solidFill>
                  <a:srgbClr val="002060"/>
                </a:solidFill>
                <a:latin typeface="Monotype Corsiva" pitchFamily="66" charset="0"/>
              </a:rPr>
              <a:t>Дети представляют, что они маленькие птички. Летают по душистому летнему лесу, вдыхают его ароматы и любуются его красотой. Вот они присели на красивый полевой цветок и вдохнули его легкий аромат, а теперь полетели к самой высокой липе, сели на ее макушку и почувствовали сладкий запах цветущего дерева. А вот подул теплый летний ветерок, и птички вместе с его порывом понеслись к журчащему лесному ручейку. Сев на краю ручья, они почистили клювом свои перышки, попили чистой, прохладной водицы, поплескались и снова поднялись ввысь. А теперь приземлимся в самое уютное гнездышко на лесной полянке. </a:t>
            </a:r>
          </a:p>
          <a:p>
            <a:r>
              <a:rPr lang="ru-RU" sz="2000" b="1" dirty="0" smtClean="0">
                <a:solidFill>
                  <a:srgbClr val="0070C0"/>
                </a:solidFill>
                <a:latin typeface="Monotype Corsiva" pitchFamily="66" charset="0"/>
              </a:rPr>
              <a:t>«Бубенчик». </a:t>
            </a:r>
            <a:r>
              <a:rPr lang="ru-RU" sz="2000" b="1" dirty="0" smtClean="0">
                <a:solidFill>
                  <a:srgbClr val="002060"/>
                </a:solidFill>
                <a:latin typeface="Monotype Corsiva" pitchFamily="66" charset="0"/>
              </a:rPr>
              <a:t>Дети ложатся на спину. Закрывают глаза и отдыхают под звучание колыбельной «Пушистые облачка». «Пробуждение» происходит под звучание бубенчика.</a:t>
            </a:r>
            <a:endParaRPr lang="ru-RU" sz="2000" b="1" dirty="0">
              <a:solidFill>
                <a:srgbClr val="002060"/>
              </a:solidFill>
              <a:latin typeface="Monotype Corsiva" pitchFamily="66" charset="0"/>
            </a:endParaRPr>
          </a:p>
        </p:txBody>
      </p:sp>
      <p:pic>
        <p:nvPicPr>
          <p:cNvPr id="10242" name="Picture 2"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a:off x="4283968" y="6165304"/>
            <a:ext cx="1076325" cy="914400"/>
          </a:xfrm>
          <a:prstGeom prst="rect">
            <a:avLst/>
          </a:prstGeom>
          <a:noFill/>
        </p:spPr>
      </p:pic>
      <p:pic>
        <p:nvPicPr>
          <p:cNvPr id="10243" name="Picture 3"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rot="1430001">
            <a:off x="611560" y="188640"/>
            <a:ext cx="1076325" cy="914400"/>
          </a:xfrm>
          <a:prstGeom prst="rect">
            <a:avLst/>
          </a:prstGeom>
          <a:noFill/>
        </p:spPr>
      </p:pic>
      <p:pic>
        <p:nvPicPr>
          <p:cNvPr id="10244" name="Picture 4"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rot="20599374">
            <a:off x="2843808" y="6165304"/>
            <a:ext cx="1076325" cy="914400"/>
          </a:xfrm>
          <a:prstGeom prst="rect">
            <a:avLst/>
          </a:prstGeom>
          <a:noFill/>
        </p:spPr>
      </p:pic>
      <p:pic>
        <p:nvPicPr>
          <p:cNvPr id="10245" name="Picture 5"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rot="1068985">
            <a:off x="5724128" y="6165304"/>
            <a:ext cx="1076325" cy="914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User\Мои документы\Рабочий стол\шаблон5.jpg"/>
          <p:cNvPicPr>
            <a:picLocks noChangeAspect="1" noChangeArrowheads="1"/>
          </p:cNvPicPr>
          <p:nvPr/>
        </p:nvPicPr>
        <p:blipFill>
          <a:blip r:embed="rId2" cstate="print"/>
          <a:srcRect/>
          <a:stretch>
            <a:fillRect/>
          </a:stretch>
        </p:blipFill>
        <p:spPr bwMode="auto">
          <a:xfrm>
            <a:off x="0" y="-228600"/>
            <a:ext cx="9144000" cy="7086600"/>
          </a:xfrm>
          <a:prstGeom prst="rect">
            <a:avLst/>
          </a:prstGeom>
          <a:noFill/>
        </p:spPr>
      </p:pic>
      <p:sp>
        <p:nvSpPr>
          <p:cNvPr id="3" name="TextBox 2"/>
          <p:cNvSpPr txBox="1"/>
          <p:nvPr/>
        </p:nvSpPr>
        <p:spPr>
          <a:xfrm>
            <a:off x="2195736" y="548680"/>
            <a:ext cx="6120680" cy="5544616"/>
          </a:xfrm>
          <a:prstGeom prst="rect">
            <a:avLst/>
          </a:prstGeom>
          <a:noFill/>
          <a:ln>
            <a:noFill/>
          </a:ln>
        </p:spPr>
        <p:txBody>
          <a:bodyPr wrap="square" rtlCol="0">
            <a:spAutoFit/>
          </a:bodyPr>
          <a:lstStyle/>
          <a:p>
            <a:r>
              <a:rPr lang="ru-RU" sz="3200" b="1" dirty="0" smtClean="0">
                <a:solidFill>
                  <a:srgbClr val="C00000"/>
                </a:solidFill>
                <a:latin typeface="Monotype Corsiva" pitchFamily="66" charset="0"/>
              </a:rPr>
              <a:t>Научившись расслаблению, каждый ребенок получает то, в чем ранее испытывал недостаток. </a:t>
            </a:r>
          </a:p>
          <a:p>
            <a:r>
              <a:rPr lang="ru-RU" sz="3200" b="1" dirty="0" smtClean="0">
                <a:solidFill>
                  <a:srgbClr val="C00000"/>
                </a:solidFill>
                <a:latin typeface="Monotype Corsiva" pitchFamily="66" charset="0"/>
              </a:rPr>
              <a:t>Это ,в равной степени ,касается любых психических процессов: познавательных, эмоциональных или волевых. </a:t>
            </a:r>
          </a:p>
          <a:p>
            <a:pPr algn="ctr"/>
            <a:r>
              <a:rPr lang="ru-RU" sz="3200" b="1" dirty="0" smtClean="0">
                <a:solidFill>
                  <a:srgbClr val="C00000"/>
                </a:solidFill>
                <a:latin typeface="Monotype Corsiva" pitchFamily="66" charset="0"/>
              </a:rPr>
              <a:t>В процессе расслабления организм наилучшим образом перераспределяет энергию и пытается привести тело к равновесию и гармонии.</a:t>
            </a:r>
            <a:endParaRPr lang="ru-RU" sz="3200" b="1" dirty="0">
              <a:solidFill>
                <a:srgbClr val="C00000"/>
              </a:solidFill>
              <a:latin typeface="Monotype Corsiva" pitchFamily="66" charset="0"/>
            </a:endParaRPr>
          </a:p>
        </p:txBody>
      </p:sp>
      <p:pic>
        <p:nvPicPr>
          <p:cNvPr id="9218" name="Picture 2"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a:off x="7236296" y="5229200"/>
            <a:ext cx="1907704" cy="1628800"/>
          </a:xfrm>
          <a:prstGeom prst="rect">
            <a:avLst/>
          </a:prstGeom>
          <a:noFill/>
        </p:spPr>
      </p:pic>
      <p:pic>
        <p:nvPicPr>
          <p:cNvPr id="9219" name="Picture 3"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rot="1401992">
            <a:off x="1547664" y="3356992"/>
            <a:ext cx="1076325" cy="914400"/>
          </a:xfrm>
          <a:prstGeom prst="rect">
            <a:avLst/>
          </a:prstGeom>
          <a:noFill/>
        </p:spPr>
      </p:pic>
      <p:pic>
        <p:nvPicPr>
          <p:cNvPr id="9220" name="Picture 4"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rot="1758455">
            <a:off x="1558565" y="681582"/>
            <a:ext cx="1076325" cy="914400"/>
          </a:xfrm>
          <a:prstGeom prst="rect">
            <a:avLst/>
          </a:prstGeom>
          <a:noFill/>
        </p:spPr>
      </p:pic>
      <p:pic>
        <p:nvPicPr>
          <p:cNvPr id="9221" name="Picture 5"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rot="1304867">
            <a:off x="2123728" y="5943600"/>
            <a:ext cx="1076325" cy="914400"/>
          </a:xfrm>
          <a:prstGeom prst="rect">
            <a:avLst/>
          </a:prstGeom>
          <a:noFill/>
        </p:spPr>
      </p:pic>
      <p:pic>
        <p:nvPicPr>
          <p:cNvPr id="9222" name="Picture 6"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a:off x="4860032" y="5943600"/>
            <a:ext cx="1076325" cy="914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User\Мои документы\Рабочий стол\Шаблоны\шаблон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899592" y="1124744"/>
            <a:ext cx="7488832" cy="5078313"/>
          </a:xfrm>
          <a:prstGeom prst="rect">
            <a:avLst/>
          </a:prstGeom>
          <a:noFill/>
        </p:spPr>
        <p:txBody>
          <a:bodyPr wrap="square" rtlCol="0">
            <a:spAutoFit/>
          </a:bodyPr>
          <a:lstStyle/>
          <a:p>
            <a:r>
              <a:rPr lang="ru-RU" sz="3600" b="1" dirty="0" smtClean="0">
                <a:solidFill>
                  <a:srgbClr val="FF0000"/>
                </a:solidFill>
                <a:latin typeface="Monotype Corsiva" pitchFamily="66" charset="0"/>
              </a:rPr>
              <a:t>           </a:t>
            </a:r>
            <a:r>
              <a:rPr lang="ru-RU" sz="3200" b="1" dirty="0" smtClean="0">
                <a:solidFill>
                  <a:srgbClr val="0070C0"/>
                </a:solidFill>
                <a:latin typeface="Monotype Corsiva" pitchFamily="66" charset="0"/>
              </a:rPr>
              <a:t>Релаксация оказывает положительное             воздействие на здоровье детей: </a:t>
            </a:r>
          </a:p>
          <a:p>
            <a:r>
              <a:rPr lang="ru-RU" sz="3200" b="1" dirty="0" smtClean="0">
                <a:solidFill>
                  <a:srgbClr val="0070C0"/>
                </a:solidFill>
                <a:latin typeface="Monotype Corsiva" pitchFamily="66" charset="0"/>
              </a:rPr>
              <a:t>у них повышается работоспособность, </a:t>
            </a:r>
          </a:p>
          <a:p>
            <a:r>
              <a:rPr lang="ru-RU" sz="3200" b="1" dirty="0" smtClean="0">
                <a:solidFill>
                  <a:srgbClr val="0070C0"/>
                </a:solidFill>
                <a:latin typeface="Monotype Corsiva" pitchFamily="66" charset="0"/>
              </a:rPr>
              <a:t>улучшается качество образовательного процесса. </a:t>
            </a:r>
          </a:p>
          <a:p>
            <a:r>
              <a:rPr lang="ru-RU" sz="3200" b="1" dirty="0" err="1" smtClean="0">
                <a:solidFill>
                  <a:srgbClr val="0070C0"/>
                </a:solidFill>
                <a:latin typeface="Monotype Corsiva" pitchFamily="66" charset="0"/>
              </a:rPr>
              <a:t>Релаксирующие</a:t>
            </a:r>
            <a:r>
              <a:rPr lang="ru-RU" sz="3200" b="1" dirty="0" smtClean="0">
                <a:solidFill>
                  <a:srgbClr val="0070C0"/>
                </a:solidFill>
                <a:latin typeface="Monotype Corsiva" pitchFamily="66" charset="0"/>
              </a:rPr>
              <a:t> упражнения помогают детскому организму сбросить излишки напряжения и восстановить равновесие. </a:t>
            </a:r>
          </a:p>
          <a:p>
            <a:r>
              <a:rPr lang="ru-RU" sz="3200" b="1" dirty="0" smtClean="0">
                <a:solidFill>
                  <a:srgbClr val="0070C0"/>
                </a:solidFill>
                <a:latin typeface="Monotype Corsiva" pitchFamily="66" charset="0"/>
              </a:rPr>
              <a:t>У детей  всегда  хорошее настроение, </a:t>
            </a:r>
          </a:p>
          <a:p>
            <a:r>
              <a:rPr lang="ru-RU" sz="3200" b="1" dirty="0" smtClean="0">
                <a:solidFill>
                  <a:srgbClr val="FF0000"/>
                </a:solidFill>
                <a:latin typeface="Monotype Corsiva" pitchFamily="66" charset="0"/>
              </a:rPr>
              <a:t>а это самое главное.</a:t>
            </a:r>
          </a:p>
        </p:txBody>
      </p:sp>
      <p:pic>
        <p:nvPicPr>
          <p:cNvPr id="8194" name="Picture 2"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a:off x="755576" y="5589240"/>
            <a:ext cx="1368152" cy="1268760"/>
          </a:xfrm>
          <a:prstGeom prst="rect">
            <a:avLst/>
          </a:prstGeom>
          <a:noFill/>
        </p:spPr>
      </p:pic>
      <p:pic>
        <p:nvPicPr>
          <p:cNvPr id="8195" name="Picture 3"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rot="956632">
            <a:off x="323528" y="1988840"/>
            <a:ext cx="1440160" cy="1202432"/>
          </a:xfrm>
          <a:prstGeom prst="rect">
            <a:avLst/>
          </a:prstGeom>
          <a:noFill/>
        </p:spPr>
      </p:pic>
      <p:pic>
        <p:nvPicPr>
          <p:cNvPr id="8196" name="Picture 4"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rot="20115023">
            <a:off x="4860032" y="2564904"/>
            <a:ext cx="1076325" cy="914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Мои документы\Рабочий стол\шаблон титул.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835696" y="3068961"/>
            <a:ext cx="5832648" cy="2553891"/>
          </a:xfrm>
          <a:prstGeom prst="roundRect">
            <a:avLst/>
          </a:prstGeom>
          <a:solidFill>
            <a:schemeClr val="accent6">
              <a:lumMod val="40000"/>
              <a:lumOff val="60000"/>
            </a:schemeClr>
          </a:solidFill>
          <a:ln>
            <a:noFill/>
          </a:ln>
        </p:spPr>
        <p:txBody>
          <a:bodyPr wrap="square" rtlCol="0">
            <a:spAutoFit/>
          </a:bodyPr>
          <a:lstStyle/>
          <a:p>
            <a:pPr algn="ctr"/>
            <a:r>
              <a:rPr lang="ru-RU" sz="7200" b="1" dirty="0" smtClean="0">
                <a:solidFill>
                  <a:srgbClr val="FF0000"/>
                </a:solidFill>
                <a:latin typeface="Monotype Corsiva" pitchFamily="66" charset="0"/>
              </a:rPr>
              <a:t>СПАСИБО ЗА ВНИМАНИЕ!</a:t>
            </a:r>
            <a:endParaRPr lang="ru-RU" sz="7200" b="1" dirty="0">
              <a:solidFill>
                <a:srgbClr val="FF0000"/>
              </a:solidFill>
              <a:latin typeface="Monotype Corsiva" pitchFamily="66" charset="0"/>
            </a:endParaRPr>
          </a:p>
        </p:txBody>
      </p:sp>
      <p:pic>
        <p:nvPicPr>
          <p:cNvPr id="2" name="Picture 2" descr="C:\Documents and Settings\User\Мои документы\Рабочий стол\солнышко7.gif"/>
          <p:cNvPicPr>
            <a:picLocks noChangeAspect="1" noChangeArrowheads="1" noCrop="1"/>
          </p:cNvPicPr>
          <p:nvPr/>
        </p:nvPicPr>
        <p:blipFill>
          <a:blip r:embed="rId3" cstate="print"/>
          <a:srcRect/>
          <a:stretch>
            <a:fillRect/>
          </a:stretch>
        </p:blipFill>
        <p:spPr bwMode="auto">
          <a:xfrm>
            <a:off x="6300192" y="908720"/>
            <a:ext cx="2843808" cy="2636913"/>
          </a:xfrm>
          <a:prstGeom prst="rect">
            <a:avLst/>
          </a:prstGeom>
          <a:noFill/>
        </p:spPr>
      </p:pic>
      <p:pic>
        <p:nvPicPr>
          <p:cNvPr id="7170" name="Picture 2" descr="C:\Documents and Settings\User\Мои документы\Рабочий стол\сердечко.jpg"/>
          <p:cNvPicPr>
            <a:picLocks noChangeAspect="1" noChangeArrowheads="1" noCrop="1"/>
          </p:cNvPicPr>
          <p:nvPr/>
        </p:nvPicPr>
        <p:blipFill>
          <a:blip r:embed="rId4" cstate="print"/>
          <a:srcRect/>
          <a:stretch>
            <a:fillRect/>
          </a:stretch>
        </p:blipFill>
        <p:spPr bwMode="auto">
          <a:xfrm>
            <a:off x="467544" y="5301208"/>
            <a:ext cx="1868413" cy="1556792"/>
          </a:xfrm>
          <a:prstGeom prst="rect">
            <a:avLst/>
          </a:prstGeom>
          <a:noFill/>
        </p:spPr>
      </p:pic>
      <p:pic>
        <p:nvPicPr>
          <p:cNvPr id="7171" name="Picture 3" descr="C:\Documents and Settings\User\Мои документы\Рабочий стол\сердечко.jpg"/>
          <p:cNvPicPr>
            <a:picLocks noChangeAspect="1" noChangeArrowheads="1" noCrop="1"/>
          </p:cNvPicPr>
          <p:nvPr/>
        </p:nvPicPr>
        <p:blipFill>
          <a:blip r:embed="rId4" cstate="print"/>
          <a:srcRect/>
          <a:stretch>
            <a:fillRect/>
          </a:stretch>
        </p:blipFill>
        <p:spPr bwMode="auto">
          <a:xfrm rot="1578730">
            <a:off x="4355976" y="476672"/>
            <a:ext cx="1076325" cy="914400"/>
          </a:xfrm>
          <a:prstGeom prst="rect">
            <a:avLst/>
          </a:prstGeom>
          <a:noFill/>
        </p:spPr>
      </p:pic>
      <p:pic>
        <p:nvPicPr>
          <p:cNvPr id="7172" name="Picture 4" descr="C:\Documents and Settings\User\Мои документы\Рабочий стол\сердечко.jpg"/>
          <p:cNvPicPr>
            <a:picLocks noChangeAspect="1" noChangeArrowheads="1" noCrop="1"/>
          </p:cNvPicPr>
          <p:nvPr/>
        </p:nvPicPr>
        <p:blipFill>
          <a:blip r:embed="rId4" cstate="print"/>
          <a:srcRect/>
          <a:stretch>
            <a:fillRect/>
          </a:stretch>
        </p:blipFill>
        <p:spPr bwMode="auto">
          <a:xfrm rot="1238033">
            <a:off x="5580112" y="260648"/>
            <a:ext cx="1076325" cy="914400"/>
          </a:xfrm>
          <a:prstGeom prst="rect">
            <a:avLst/>
          </a:prstGeom>
          <a:noFill/>
        </p:spPr>
      </p:pic>
      <p:pic>
        <p:nvPicPr>
          <p:cNvPr id="7173" name="Picture 5" descr="C:\Documents and Settings\User\Мои документы\Рабочий стол\сердечко.jpg"/>
          <p:cNvPicPr>
            <a:picLocks noChangeAspect="1" noChangeArrowheads="1" noCrop="1"/>
          </p:cNvPicPr>
          <p:nvPr/>
        </p:nvPicPr>
        <p:blipFill>
          <a:blip r:embed="rId4" cstate="print"/>
          <a:srcRect/>
          <a:stretch>
            <a:fillRect/>
          </a:stretch>
        </p:blipFill>
        <p:spPr bwMode="auto">
          <a:xfrm rot="1052918">
            <a:off x="6989462" y="141484"/>
            <a:ext cx="1080120" cy="917624"/>
          </a:xfrm>
          <a:prstGeom prst="rect">
            <a:avLst/>
          </a:prstGeom>
          <a:noFill/>
        </p:spPr>
      </p:pic>
      <p:pic>
        <p:nvPicPr>
          <p:cNvPr id="7174" name="Picture 6" descr="C:\Documents and Settings\User\Мои документы\Рабочий стол\сердечко.jpg"/>
          <p:cNvPicPr>
            <a:picLocks noChangeAspect="1" noChangeArrowheads="1" noCrop="1"/>
          </p:cNvPicPr>
          <p:nvPr/>
        </p:nvPicPr>
        <p:blipFill>
          <a:blip r:embed="rId4" cstate="print"/>
          <a:srcRect/>
          <a:stretch>
            <a:fillRect/>
          </a:stretch>
        </p:blipFill>
        <p:spPr bwMode="auto">
          <a:xfrm rot="1002246">
            <a:off x="6588224" y="5517232"/>
            <a:ext cx="1728192" cy="134076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User\Мои документы\Рабочий стол\шаблон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2339752" y="1268760"/>
            <a:ext cx="6048672" cy="3539430"/>
          </a:xfrm>
          <a:prstGeom prst="rect">
            <a:avLst/>
          </a:prstGeom>
          <a:noFill/>
          <a:ln>
            <a:noFill/>
          </a:ln>
        </p:spPr>
        <p:txBody>
          <a:bodyPr wrap="square" rtlCol="0">
            <a:spAutoFit/>
          </a:bodyPr>
          <a:lstStyle/>
          <a:p>
            <a:pPr algn="ctr"/>
            <a:r>
              <a:rPr lang="ru-RU" sz="3200" b="1" dirty="0" smtClean="0">
                <a:solidFill>
                  <a:srgbClr val="FF0000"/>
                </a:solidFill>
                <a:latin typeface="Monotype Corsiva" pitchFamily="66" charset="0"/>
              </a:rPr>
              <a:t>В моменты неудач и неприятностей необходимо научить детей настраиваться на положительные иллюзии, красивые фантазии. Пусть в воображении детей предстанут самые добрые, самые приятные сцены.</a:t>
            </a:r>
            <a:endParaRPr lang="ru-RU" sz="3200" b="1" dirty="0">
              <a:solidFill>
                <a:srgbClr val="FF0000"/>
              </a:solidFill>
              <a:latin typeface="Monotype Corsiva" pitchFamily="66" charset="0"/>
            </a:endParaRPr>
          </a:p>
        </p:txBody>
      </p:sp>
      <p:pic>
        <p:nvPicPr>
          <p:cNvPr id="3074" name="Picture 2" descr="C:\Documents and Settings\User\Мои документы\Рабочий стол\дети.gif"/>
          <p:cNvPicPr>
            <a:picLocks noChangeAspect="1" noChangeArrowheads="1" noCrop="1"/>
          </p:cNvPicPr>
          <p:nvPr/>
        </p:nvPicPr>
        <p:blipFill>
          <a:blip r:embed="rId3" cstate="print"/>
          <a:srcRect/>
          <a:stretch>
            <a:fillRect/>
          </a:stretch>
        </p:blipFill>
        <p:spPr bwMode="auto">
          <a:xfrm>
            <a:off x="7380312" y="5085184"/>
            <a:ext cx="1224136" cy="1772816"/>
          </a:xfrm>
          <a:prstGeom prst="rect">
            <a:avLst/>
          </a:prstGeom>
          <a:noFill/>
        </p:spPr>
      </p:pic>
      <p:pic>
        <p:nvPicPr>
          <p:cNvPr id="3075" name="Picture 3" descr="C:\Documents and Settings\User\Мои документы\Рабочий стол\сердечко.jpg"/>
          <p:cNvPicPr>
            <a:picLocks noChangeAspect="1" noChangeArrowheads="1" noCrop="1"/>
          </p:cNvPicPr>
          <p:nvPr/>
        </p:nvPicPr>
        <p:blipFill>
          <a:blip r:embed="rId4" cstate="print"/>
          <a:srcRect/>
          <a:stretch>
            <a:fillRect/>
          </a:stretch>
        </p:blipFill>
        <p:spPr bwMode="auto">
          <a:xfrm>
            <a:off x="2123728" y="548680"/>
            <a:ext cx="1076325" cy="914400"/>
          </a:xfrm>
          <a:prstGeom prst="rect">
            <a:avLst/>
          </a:prstGeom>
          <a:noFill/>
        </p:spPr>
      </p:pic>
      <p:pic>
        <p:nvPicPr>
          <p:cNvPr id="3076" name="Picture 4" descr="C:\Documents and Settings\User\Мои документы\Рабочий стол\сердечко.jpg"/>
          <p:cNvPicPr>
            <a:picLocks noChangeAspect="1" noChangeArrowheads="1" noCrop="1"/>
          </p:cNvPicPr>
          <p:nvPr/>
        </p:nvPicPr>
        <p:blipFill>
          <a:blip r:embed="rId4" cstate="print"/>
          <a:srcRect/>
          <a:stretch>
            <a:fillRect/>
          </a:stretch>
        </p:blipFill>
        <p:spPr bwMode="auto">
          <a:xfrm>
            <a:off x="7308304" y="188640"/>
            <a:ext cx="1436365" cy="1224136"/>
          </a:xfrm>
          <a:prstGeom prst="rect">
            <a:avLst/>
          </a:prstGeom>
          <a:noFill/>
        </p:spPr>
      </p:pic>
      <p:pic>
        <p:nvPicPr>
          <p:cNvPr id="3077" name="Picture 5" descr="C:\Documents and Settings\User\Мои документы\Рабочий стол\сердечко.jpg"/>
          <p:cNvPicPr>
            <a:picLocks noChangeAspect="1" noChangeArrowheads="1" noCrop="1"/>
          </p:cNvPicPr>
          <p:nvPr/>
        </p:nvPicPr>
        <p:blipFill>
          <a:blip r:embed="rId4" cstate="print"/>
          <a:srcRect/>
          <a:stretch>
            <a:fillRect/>
          </a:stretch>
        </p:blipFill>
        <p:spPr bwMode="auto">
          <a:xfrm>
            <a:off x="3059832" y="5589240"/>
            <a:ext cx="1512168" cy="126876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Рабочий стол\шаблон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331640" y="1196752"/>
            <a:ext cx="6120680" cy="3416320"/>
          </a:xfrm>
          <a:prstGeom prst="rect">
            <a:avLst/>
          </a:prstGeom>
          <a:noFill/>
          <a:ln>
            <a:noFill/>
          </a:ln>
        </p:spPr>
        <p:txBody>
          <a:bodyPr wrap="square" rtlCol="0">
            <a:spAutoFit/>
          </a:bodyPr>
          <a:lstStyle/>
          <a:p>
            <a:pPr algn="ctr"/>
            <a:r>
              <a:rPr lang="ru-RU" sz="3600" b="1" dirty="0" smtClean="0">
                <a:solidFill>
                  <a:schemeClr val="accent2">
                    <a:lumMod val="75000"/>
                  </a:schemeClr>
                </a:solidFill>
                <a:latin typeface="Monotype Corsiva" pitchFamily="66" charset="0"/>
              </a:rPr>
              <a:t>Гармоничное развитие личности зависит от физического, психического, социального благополучия растущего человека и находится под влиянием многих факторов и обстоятельств.</a:t>
            </a:r>
            <a:endParaRPr lang="ru-RU" sz="3600" b="1" dirty="0">
              <a:solidFill>
                <a:schemeClr val="accent2">
                  <a:lumMod val="75000"/>
                </a:schemeClr>
              </a:solidFill>
              <a:latin typeface="Monotype Corsiva" pitchFamily="66" charset="0"/>
            </a:endParaRPr>
          </a:p>
        </p:txBody>
      </p:sp>
      <p:pic>
        <p:nvPicPr>
          <p:cNvPr id="2050" name="Picture 2" descr="C:\Documents and Settings\User\Мои документы\Рабочий стол\дети1.gif"/>
          <p:cNvPicPr>
            <a:picLocks noChangeAspect="1" noChangeArrowheads="1" noCrop="1"/>
          </p:cNvPicPr>
          <p:nvPr/>
        </p:nvPicPr>
        <p:blipFill>
          <a:blip r:embed="rId3" cstate="print"/>
          <a:srcRect/>
          <a:stretch>
            <a:fillRect/>
          </a:stretch>
        </p:blipFill>
        <p:spPr bwMode="auto">
          <a:xfrm>
            <a:off x="5076056" y="5013176"/>
            <a:ext cx="1872208" cy="1844824"/>
          </a:xfrm>
          <a:prstGeom prst="rect">
            <a:avLst/>
          </a:prstGeom>
          <a:noFill/>
        </p:spPr>
      </p:pic>
      <p:pic>
        <p:nvPicPr>
          <p:cNvPr id="2051" name="Picture 3" descr="C:\Documents and Settings\User\Мои документы\Рабочий стол\сердечко.jpg"/>
          <p:cNvPicPr>
            <a:picLocks noChangeAspect="1" noChangeArrowheads="1" noCrop="1"/>
          </p:cNvPicPr>
          <p:nvPr/>
        </p:nvPicPr>
        <p:blipFill>
          <a:blip r:embed="rId4" cstate="print"/>
          <a:srcRect/>
          <a:stretch>
            <a:fillRect/>
          </a:stretch>
        </p:blipFill>
        <p:spPr bwMode="auto">
          <a:xfrm>
            <a:off x="0" y="1700808"/>
            <a:ext cx="1403648" cy="1418456"/>
          </a:xfrm>
          <a:prstGeom prst="rect">
            <a:avLst/>
          </a:prstGeom>
          <a:noFill/>
        </p:spPr>
      </p:pic>
      <p:pic>
        <p:nvPicPr>
          <p:cNvPr id="2052" name="Picture 4" descr="C:\Documents and Settings\User\Мои документы\Рабочий стол\сердечко.jpg"/>
          <p:cNvPicPr>
            <a:picLocks noChangeAspect="1" noChangeArrowheads="1" noCrop="1"/>
          </p:cNvPicPr>
          <p:nvPr/>
        </p:nvPicPr>
        <p:blipFill>
          <a:blip r:embed="rId4" cstate="print"/>
          <a:srcRect/>
          <a:stretch>
            <a:fillRect/>
          </a:stretch>
        </p:blipFill>
        <p:spPr bwMode="auto">
          <a:xfrm>
            <a:off x="7524328" y="5301208"/>
            <a:ext cx="1364357" cy="1202432"/>
          </a:xfrm>
          <a:prstGeom prst="rect">
            <a:avLst/>
          </a:prstGeom>
          <a:noFill/>
        </p:spPr>
      </p:pic>
      <p:pic>
        <p:nvPicPr>
          <p:cNvPr id="2053" name="Picture 5" descr="C:\Documents and Settings\User\Мои документы\Рабочий стол\сердечко.jpg"/>
          <p:cNvPicPr>
            <a:picLocks noChangeAspect="1" noChangeArrowheads="1" noCrop="1"/>
          </p:cNvPicPr>
          <p:nvPr/>
        </p:nvPicPr>
        <p:blipFill>
          <a:blip r:embed="rId4" cstate="print"/>
          <a:srcRect/>
          <a:stretch>
            <a:fillRect/>
          </a:stretch>
        </p:blipFill>
        <p:spPr bwMode="auto">
          <a:xfrm>
            <a:off x="4572000" y="332656"/>
            <a:ext cx="1076325" cy="914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Мои документы\Рабочий стол\Шаблоны\шаблон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7" name="Rectangle 3"/>
          <p:cNvSpPr>
            <a:spLocks noChangeArrowheads="1"/>
          </p:cNvSpPr>
          <p:nvPr/>
        </p:nvSpPr>
        <p:spPr bwMode="auto">
          <a:xfrm>
            <a:off x="0" y="267687"/>
            <a:ext cx="914400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lang="ru-RU" sz="2800" b="1" i="1" dirty="0" smtClean="0">
                <a:solidFill>
                  <a:srgbClr val="FF0000"/>
                </a:solidFill>
                <a:latin typeface="Calibri" pitchFamily="34" charset="0"/>
                <a:ea typeface="Times New Roman" pitchFamily="18" charset="0"/>
                <a:cs typeface="Times New Roman" pitchFamily="18" charset="0"/>
              </a:rPr>
              <a:t>З</a:t>
            </a:r>
            <a:r>
              <a:rPr kumimoji="0" lang="ru-RU" sz="2800" b="1" i="1"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адачи:</a:t>
            </a:r>
            <a:endParaRPr kumimoji="0" lang="ru-RU" sz="2800" b="0" i="0" u="none" strike="noStrike" cap="none" normalizeH="0" baseline="0" dirty="0" smtClean="0">
              <a:ln>
                <a:noFill/>
              </a:ln>
              <a:solidFill>
                <a:schemeClr val="tx1"/>
              </a:solidFill>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 укрепление физического здоровья и формирование красивой осанки;</a:t>
            </a:r>
            <a:endParaRPr kumimoji="0" lang="ru-RU" sz="2400" b="0" i="1" u="none" strike="noStrike" cap="none" normalizeH="0" baseline="0" dirty="0" smtClean="0">
              <a:ln>
                <a:noFill/>
              </a:ln>
              <a:solidFill>
                <a:srgbClr val="002060"/>
              </a:solidFill>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 формирование положительных эмоций и чувств.</a:t>
            </a:r>
          </a:p>
          <a:p>
            <a:pPr lvl="0" indent="228600" algn="ctr" eaLnBrk="0" fontAlgn="base" hangingPunct="0">
              <a:spcBef>
                <a:spcPct val="0"/>
              </a:spcBef>
              <a:spcAft>
                <a:spcPct val="0"/>
              </a:spcAft>
            </a:pPr>
            <a:r>
              <a:rPr lang="ru-RU" sz="2800" b="1" i="1" dirty="0" smtClean="0">
                <a:solidFill>
                  <a:srgbClr val="FF0000"/>
                </a:solidFill>
                <a:latin typeface="Calibri" pitchFamily="34" charset="0"/>
                <a:cs typeface="Times New Roman" pitchFamily="18" charset="0"/>
              </a:rPr>
              <a:t>Принципы:</a:t>
            </a:r>
          </a:p>
          <a:p>
            <a:pPr lvl="0" indent="228600" eaLnBrk="0" fontAlgn="base" hangingPunct="0">
              <a:spcBef>
                <a:spcPct val="0"/>
              </a:spcBef>
              <a:spcAft>
                <a:spcPct val="0"/>
              </a:spcAft>
              <a:buAutoNum type="arabicPeriod"/>
            </a:pPr>
            <a:r>
              <a:rPr lang="ru-RU" sz="2400" b="1" i="1" dirty="0" smtClean="0">
                <a:solidFill>
                  <a:srgbClr val="002060"/>
                </a:solidFill>
              </a:rPr>
              <a:t>Сознательности .</a:t>
            </a:r>
          </a:p>
          <a:p>
            <a:pPr lvl="0" indent="228600" eaLnBrk="0" fontAlgn="base" hangingPunct="0">
              <a:spcBef>
                <a:spcPct val="0"/>
              </a:spcBef>
              <a:spcAft>
                <a:spcPct val="0"/>
              </a:spcAft>
              <a:buAutoNum type="arabicPeriod"/>
            </a:pPr>
            <a:r>
              <a:rPr lang="ru-RU" sz="2400" b="1" i="1" dirty="0" smtClean="0">
                <a:solidFill>
                  <a:srgbClr val="002060"/>
                </a:solidFill>
              </a:rPr>
              <a:t> Активности. </a:t>
            </a:r>
          </a:p>
          <a:p>
            <a:pPr indent="228600" eaLnBrk="0" fontAlgn="base" hangingPunct="0">
              <a:spcBef>
                <a:spcPct val="0"/>
              </a:spcBef>
              <a:spcAft>
                <a:spcPct val="0"/>
              </a:spcAft>
              <a:buFontTx/>
              <a:buAutoNum type="arabicPeriod"/>
            </a:pPr>
            <a:r>
              <a:rPr lang="ru-RU" sz="2400" b="1" i="1" dirty="0" smtClean="0">
                <a:solidFill>
                  <a:srgbClr val="002060"/>
                </a:solidFill>
              </a:rPr>
              <a:t> Систематичности и последовательности . </a:t>
            </a:r>
          </a:p>
          <a:p>
            <a:pPr indent="228600" eaLnBrk="0" fontAlgn="base" hangingPunct="0">
              <a:spcBef>
                <a:spcPct val="0"/>
              </a:spcBef>
              <a:spcAft>
                <a:spcPct val="0"/>
              </a:spcAft>
              <a:buFontTx/>
              <a:buAutoNum type="arabicPeriod"/>
            </a:pPr>
            <a:r>
              <a:rPr lang="ru-RU" sz="2400" b="1" i="1" dirty="0" smtClean="0">
                <a:solidFill>
                  <a:srgbClr val="002060"/>
                </a:solidFill>
              </a:rPr>
              <a:t>«Не навреди!» </a:t>
            </a:r>
          </a:p>
          <a:p>
            <a:pPr indent="228600" eaLnBrk="0" fontAlgn="base" hangingPunct="0">
              <a:spcBef>
                <a:spcPct val="0"/>
              </a:spcBef>
              <a:spcAft>
                <a:spcPct val="0"/>
              </a:spcAft>
              <a:buFontTx/>
              <a:buAutoNum type="arabicPeriod"/>
            </a:pPr>
            <a:r>
              <a:rPr lang="ru-RU" sz="2400" b="1" i="1" dirty="0" smtClean="0">
                <a:solidFill>
                  <a:srgbClr val="002060"/>
                </a:solidFill>
              </a:rPr>
              <a:t> Постепенности. </a:t>
            </a:r>
          </a:p>
          <a:p>
            <a:pPr indent="228600" eaLnBrk="0" fontAlgn="base" hangingPunct="0">
              <a:spcBef>
                <a:spcPct val="0"/>
              </a:spcBef>
              <a:spcAft>
                <a:spcPct val="0"/>
              </a:spcAft>
              <a:buFontTx/>
              <a:buAutoNum type="arabicPeriod"/>
            </a:pPr>
            <a:r>
              <a:rPr lang="ru-RU" sz="2400" b="1" i="1" dirty="0" smtClean="0">
                <a:solidFill>
                  <a:srgbClr val="002060"/>
                </a:solidFill>
              </a:rPr>
              <a:t>Доступности и индивидуализации.</a:t>
            </a:r>
          </a:p>
          <a:p>
            <a:pPr indent="228600" eaLnBrk="0" fontAlgn="base" hangingPunct="0">
              <a:spcBef>
                <a:spcPct val="0"/>
              </a:spcBef>
              <a:spcAft>
                <a:spcPct val="0"/>
              </a:spcAft>
              <a:buFontTx/>
              <a:buAutoNum type="arabicPeriod"/>
            </a:pPr>
            <a:r>
              <a:rPr lang="ru-RU" sz="2400" b="1" i="1" dirty="0" smtClean="0">
                <a:solidFill>
                  <a:srgbClr val="002060"/>
                </a:solidFill>
              </a:rPr>
              <a:t> Цикличности.                                                                           </a:t>
            </a:r>
          </a:p>
          <a:p>
            <a:pPr indent="228600" eaLnBrk="0" fontAlgn="base" hangingPunct="0">
              <a:spcBef>
                <a:spcPct val="0"/>
              </a:spcBef>
              <a:spcAft>
                <a:spcPct val="0"/>
              </a:spcAft>
              <a:buFontTx/>
              <a:buAutoNum type="arabicPeriod"/>
            </a:pPr>
            <a:r>
              <a:rPr lang="ru-RU" sz="2400" b="1" i="1" dirty="0" smtClean="0">
                <a:solidFill>
                  <a:srgbClr val="002060"/>
                </a:solidFill>
              </a:rPr>
              <a:t>Оздоровительной направленности .</a:t>
            </a:r>
            <a:endParaRPr lang="ru-RU" sz="2400" i="1" dirty="0" smtClean="0">
              <a:solidFill>
                <a:srgbClr val="002060"/>
              </a:solidFill>
            </a:endParaRPr>
          </a:p>
          <a:p>
            <a:pPr lvl="0" indent="228600" eaLnBrk="0" fontAlgn="base" hangingPunct="0">
              <a:spcBef>
                <a:spcPct val="0"/>
              </a:spcBef>
              <a:spcAft>
                <a:spcPct val="0"/>
              </a:spcAft>
              <a:buAutoNum type="arabicPeriod"/>
            </a:pPr>
            <a:endParaRPr lang="ru-RU" sz="1600" dirty="0" smtClean="0"/>
          </a:p>
          <a:p>
            <a:pPr lvl="0" indent="228600" eaLnBrk="0" fontAlgn="base" hangingPunct="0">
              <a:spcBef>
                <a:spcPct val="0"/>
              </a:spcBef>
              <a:spcAft>
                <a:spcPct val="0"/>
              </a:spcAft>
              <a:buAutoNum type="arabicPeriod"/>
            </a:pPr>
            <a:endParaRPr lang="ru-RU" sz="1600" b="1" i="1" dirty="0" smtClean="0">
              <a:solidFill>
                <a:srgbClr val="FF0000"/>
              </a:solidFill>
              <a:latin typeface="Calibri" pitchFamily="34" charset="0"/>
              <a:cs typeface="Times New Roman" pitchFamily="18" charset="0"/>
            </a:endParaRPr>
          </a:p>
          <a:p>
            <a:pPr marL="0" marR="0" lvl="0" indent="228600" defTabSz="914400" rtl="0" eaLnBrk="0" fontAlgn="base" latinLnBrk="0" hangingPunct="0">
              <a:lnSpc>
                <a:spcPct val="100000"/>
              </a:lnSpc>
              <a:spcBef>
                <a:spcPct val="0"/>
              </a:spcBef>
              <a:spcAft>
                <a:spcPct val="0"/>
              </a:spcAft>
              <a:buClrTx/>
              <a:buSzTx/>
              <a:buFontTx/>
              <a:buNone/>
              <a:tabLst/>
            </a:pPr>
            <a:endParaRPr kumimoji="0" lang="ru-RU" sz="1800" b="0" i="1" u="none" strike="noStrike" cap="none" normalizeH="0" baseline="0" dirty="0" smtClean="0">
              <a:ln>
                <a:noFill/>
              </a:ln>
              <a:solidFill>
                <a:srgbClr val="FF0000"/>
              </a:solidFill>
              <a:effectLst/>
              <a:latin typeface="Arial" pitchFamily="34" charset="0"/>
            </a:endParaRPr>
          </a:p>
        </p:txBody>
      </p:sp>
      <p:pic>
        <p:nvPicPr>
          <p:cNvPr id="5122" name="Picture 2"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a:off x="5940152" y="3140968"/>
            <a:ext cx="3024336" cy="2664296"/>
          </a:xfrm>
          <a:prstGeom prst="rect">
            <a:avLst/>
          </a:prstGeom>
          <a:noFill/>
        </p:spPr>
      </p:pic>
      <p:pic>
        <p:nvPicPr>
          <p:cNvPr id="5123" name="Picture 3"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a:off x="5508104" y="2060848"/>
            <a:ext cx="1224136" cy="1080120"/>
          </a:xfrm>
          <a:prstGeom prst="rect">
            <a:avLst/>
          </a:prstGeom>
          <a:noFill/>
        </p:spPr>
      </p:pic>
      <p:pic>
        <p:nvPicPr>
          <p:cNvPr id="5124" name="Picture 4"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a:off x="611560" y="0"/>
            <a:ext cx="1076325" cy="914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User\Мои документы\Рабочий стол\1264692467_slgg_20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123728" y="692696"/>
            <a:ext cx="6624736" cy="4401205"/>
          </a:xfrm>
          <a:prstGeom prst="rect">
            <a:avLst/>
          </a:prstGeom>
          <a:noFill/>
          <a:ln>
            <a:noFill/>
          </a:ln>
        </p:spPr>
        <p:txBody>
          <a:bodyPr wrap="square" rtlCol="0">
            <a:spAutoFit/>
          </a:bodyPr>
          <a:lstStyle/>
          <a:p>
            <a:pPr algn="ctr"/>
            <a:r>
              <a:rPr lang="ru-RU" sz="4000" b="1" dirty="0" smtClean="0">
                <a:solidFill>
                  <a:schemeClr val="accent6">
                    <a:lumMod val="75000"/>
                  </a:schemeClr>
                </a:solidFill>
                <a:latin typeface="Monotype Corsiva" pitchFamily="66" charset="0"/>
              </a:rPr>
              <a:t>Для релаксации  используется классическая музыка, звуки природы. Такие упражнения очень нравятся детям, потому что в них  есть элемент игры. Они быстро и с удовольствием  учатся умению расслабляться.</a:t>
            </a:r>
            <a:endParaRPr lang="ru-RU" sz="4000" b="1" dirty="0">
              <a:solidFill>
                <a:schemeClr val="accent6">
                  <a:lumMod val="75000"/>
                </a:schemeClr>
              </a:solidFill>
              <a:latin typeface="Monotype Corsiva" pitchFamily="66" charset="0"/>
            </a:endParaRPr>
          </a:p>
        </p:txBody>
      </p:sp>
      <p:pic>
        <p:nvPicPr>
          <p:cNvPr id="1026" name="Picture 2" descr="C:\Documents and Settings\User\Мои документы\Рабочий стол\солнце.gif"/>
          <p:cNvPicPr>
            <a:picLocks noChangeAspect="1" noChangeArrowheads="1" noCrop="1"/>
          </p:cNvPicPr>
          <p:nvPr/>
        </p:nvPicPr>
        <p:blipFill>
          <a:blip r:embed="rId3" cstate="print"/>
          <a:srcRect/>
          <a:stretch>
            <a:fillRect/>
          </a:stretch>
        </p:blipFill>
        <p:spPr bwMode="auto">
          <a:xfrm>
            <a:off x="395536" y="332656"/>
            <a:ext cx="2088232" cy="1656184"/>
          </a:xfrm>
          <a:prstGeom prst="rect">
            <a:avLst/>
          </a:prstGeom>
          <a:noFill/>
        </p:spPr>
      </p:pic>
      <p:pic>
        <p:nvPicPr>
          <p:cNvPr id="1027" name="Picture 3" descr="C:\Documents and Settings\User\Мои документы\Рабочий стол\сердечко.jpg"/>
          <p:cNvPicPr>
            <a:picLocks noChangeAspect="1" noChangeArrowheads="1" noCrop="1"/>
          </p:cNvPicPr>
          <p:nvPr/>
        </p:nvPicPr>
        <p:blipFill>
          <a:blip r:embed="rId4" cstate="print"/>
          <a:srcRect/>
          <a:stretch>
            <a:fillRect/>
          </a:stretch>
        </p:blipFill>
        <p:spPr bwMode="auto">
          <a:xfrm>
            <a:off x="5148064" y="5445224"/>
            <a:ext cx="1584176" cy="1412776"/>
          </a:xfrm>
          <a:prstGeom prst="rect">
            <a:avLst/>
          </a:prstGeom>
          <a:noFill/>
        </p:spPr>
      </p:pic>
      <p:pic>
        <p:nvPicPr>
          <p:cNvPr id="1028" name="Picture 4" descr="C:\Documents and Settings\User\Мои документы\Рабочий стол\сердечко.jpg"/>
          <p:cNvPicPr>
            <a:picLocks noChangeAspect="1" noChangeArrowheads="1" noCrop="1"/>
          </p:cNvPicPr>
          <p:nvPr/>
        </p:nvPicPr>
        <p:blipFill>
          <a:blip r:embed="rId4" cstate="print"/>
          <a:srcRect/>
          <a:stretch>
            <a:fillRect/>
          </a:stretch>
        </p:blipFill>
        <p:spPr bwMode="auto">
          <a:xfrm>
            <a:off x="611560" y="2492896"/>
            <a:ext cx="1728192" cy="1562472"/>
          </a:xfrm>
          <a:prstGeom prst="rect">
            <a:avLst/>
          </a:prstGeom>
          <a:noFill/>
        </p:spPr>
      </p:pic>
      <p:pic>
        <p:nvPicPr>
          <p:cNvPr id="1029" name="Picture 5" descr="C:\Documents and Settings\User\Мои документы\Рабочий стол\сердечко.jpg"/>
          <p:cNvPicPr>
            <a:picLocks noChangeAspect="1" noChangeArrowheads="1" noCrop="1"/>
          </p:cNvPicPr>
          <p:nvPr/>
        </p:nvPicPr>
        <p:blipFill>
          <a:blip r:embed="rId4" cstate="print"/>
          <a:srcRect/>
          <a:stretch>
            <a:fillRect/>
          </a:stretch>
        </p:blipFill>
        <p:spPr bwMode="auto">
          <a:xfrm>
            <a:off x="7164288" y="332656"/>
            <a:ext cx="1076325" cy="914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ser\Мои документы\Рабочий стол\шаблон2.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TextBox 2"/>
          <p:cNvSpPr txBox="1"/>
          <p:nvPr/>
        </p:nvSpPr>
        <p:spPr>
          <a:xfrm>
            <a:off x="2051720" y="1052736"/>
            <a:ext cx="5616624" cy="4524315"/>
          </a:xfrm>
          <a:prstGeom prst="rect">
            <a:avLst/>
          </a:prstGeom>
          <a:noFill/>
          <a:ln>
            <a:noFill/>
          </a:ln>
        </p:spPr>
        <p:txBody>
          <a:bodyPr wrap="square" rtlCol="0">
            <a:spAutoFit/>
          </a:bodyPr>
          <a:lstStyle/>
          <a:p>
            <a:pPr algn="ctr"/>
            <a:r>
              <a:rPr lang="ru-RU" sz="3600" b="1" dirty="0" smtClean="0">
                <a:solidFill>
                  <a:srgbClr val="7030A0"/>
                </a:solidFill>
                <a:latin typeface="Monotype Corsiva" pitchFamily="66" charset="0"/>
              </a:rPr>
              <a:t>Мы должны научить  детей ощущать свои эмоции, управлять своим поведением, слышать своё тело. С этой целью я использую в своей работе упражнения на расслабление определённых  частей тела и всего организма.</a:t>
            </a:r>
            <a:endParaRPr lang="ru-RU" sz="3600" b="1" dirty="0">
              <a:solidFill>
                <a:srgbClr val="7030A0"/>
              </a:solidFill>
              <a:latin typeface="Monotype Corsiva" pitchFamily="66" charset="0"/>
            </a:endParaRPr>
          </a:p>
        </p:txBody>
      </p:sp>
      <p:pic>
        <p:nvPicPr>
          <p:cNvPr id="14338" name="Picture 2"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rot="1185184">
            <a:off x="395536" y="2996952"/>
            <a:ext cx="1512168" cy="1440160"/>
          </a:xfrm>
          <a:prstGeom prst="rect">
            <a:avLst/>
          </a:prstGeom>
          <a:noFill/>
        </p:spPr>
      </p:pic>
      <p:pic>
        <p:nvPicPr>
          <p:cNvPr id="14339" name="Picture 3"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a:off x="3779912" y="5373216"/>
            <a:ext cx="1584176" cy="1484784"/>
          </a:xfrm>
          <a:prstGeom prst="rect">
            <a:avLst/>
          </a:prstGeom>
          <a:noFill/>
        </p:spPr>
      </p:pic>
      <p:pic>
        <p:nvPicPr>
          <p:cNvPr id="14340" name="Picture 4"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rot="19988907">
            <a:off x="5436096" y="404664"/>
            <a:ext cx="1076325" cy="914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ser\Мои документы\Рабочий стол\шаблон3.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51520" y="333137"/>
            <a:ext cx="8496944" cy="6524863"/>
          </a:xfrm>
          <a:prstGeom prst="rect">
            <a:avLst/>
          </a:prstGeom>
          <a:noFill/>
          <a:ln>
            <a:noFill/>
          </a:ln>
        </p:spPr>
        <p:txBody>
          <a:bodyPr wrap="square" rtlCol="0">
            <a:spAutoFit/>
          </a:bodyPr>
          <a:lstStyle/>
          <a:p>
            <a:r>
              <a:rPr lang="ru-RU" sz="1900" b="1" dirty="0" smtClean="0">
                <a:solidFill>
                  <a:srgbClr val="0070C0"/>
                </a:solidFill>
                <a:latin typeface="Monotype Corsiva" pitchFamily="66" charset="0"/>
              </a:rPr>
              <a:t>Упражнения на релаксацию с сосредоточением на дыхании: </a:t>
            </a:r>
          </a:p>
          <a:p>
            <a:r>
              <a:rPr lang="ru-RU" sz="1900" b="1" dirty="0" smtClean="0">
                <a:solidFill>
                  <a:srgbClr val="FF0000"/>
                </a:solidFill>
                <a:latin typeface="Monotype Corsiva" pitchFamily="66" charset="0"/>
              </a:rPr>
              <a:t>«Задуй свечу». </a:t>
            </a:r>
            <a:r>
              <a:rPr lang="ru-RU" sz="1900" b="1" dirty="0" smtClean="0">
                <a:solidFill>
                  <a:srgbClr val="002060"/>
                </a:solidFill>
                <a:latin typeface="Monotype Corsiva" pitchFamily="66" charset="0"/>
              </a:rPr>
              <a:t>Глубоко вдохнуть, набирая в легкие как можно больше воздуха. Затем, вытянув губы трубочкой, медленно выдохнуть, как бы дуя на свечу, при этом длительно произносить звук «у». </a:t>
            </a:r>
          </a:p>
          <a:p>
            <a:r>
              <a:rPr lang="ru-RU" sz="1900" b="1" dirty="0" smtClean="0">
                <a:solidFill>
                  <a:srgbClr val="FF0000"/>
                </a:solidFill>
                <a:latin typeface="Monotype Corsiva" pitchFamily="66" charset="0"/>
              </a:rPr>
              <a:t>«Ленивая кошечка». </a:t>
            </a:r>
            <a:r>
              <a:rPr lang="ru-RU" sz="1900" b="1" dirty="0" smtClean="0">
                <a:solidFill>
                  <a:srgbClr val="002060"/>
                </a:solidFill>
                <a:latin typeface="Monotype Corsiva" pitchFamily="66" charset="0"/>
              </a:rPr>
              <a:t>Поднять руки вверх, затем вытянуть вперед, потянуться, как кошечка. Почувствовать, как тянется тело. Затем резко опустить руки вниз, произнося звук «а». </a:t>
            </a:r>
          </a:p>
          <a:p>
            <a:r>
              <a:rPr lang="ru-RU" sz="1900" b="1" dirty="0" smtClean="0">
                <a:solidFill>
                  <a:srgbClr val="0070C0"/>
                </a:solidFill>
                <a:latin typeface="Monotype Corsiva" pitchFamily="66" charset="0"/>
              </a:rPr>
              <a:t>Упражнения на расслабление мышц лица: </a:t>
            </a:r>
          </a:p>
          <a:p>
            <a:r>
              <a:rPr lang="ru-RU" sz="1900" b="1" dirty="0" smtClean="0">
                <a:solidFill>
                  <a:srgbClr val="FF0000"/>
                </a:solidFill>
                <a:latin typeface="Monotype Corsiva" pitchFamily="66" charset="0"/>
              </a:rPr>
              <a:t>«Озорные щечки». </a:t>
            </a:r>
            <a:r>
              <a:rPr lang="ru-RU" sz="1900" b="1" dirty="0" smtClean="0">
                <a:solidFill>
                  <a:srgbClr val="002060"/>
                </a:solidFill>
                <a:latin typeface="Monotype Corsiva" pitchFamily="66" charset="0"/>
              </a:rPr>
              <a:t>Набрать воздух, сильно надувая щеки. Задержать дыхание, медленно выдохнуть воздух, как бы задувая свечу. Расслабить щеки. Затем сомкнуть губы трубочкой, вдохнуть воздух, втягивая его. Щеки при этом втягиваются. Затем расслабить щеки и губы. </a:t>
            </a:r>
          </a:p>
          <a:p>
            <a:r>
              <a:rPr lang="ru-RU" sz="1900" b="1" dirty="0" smtClean="0">
                <a:solidFill>
                  <a:srgbClr val="FF0000"/>
                </a:solidFill>
                <a:latin typeface="Monotype Corsiva" pitchFamily="66" charset="0"/>
              </a:rPr>
              <a:t>«Рот на замочке». </a:t>
            </a:r>
            <a:r>
              <a:rPr lang="ru-RU" sz="1900" b="1" dirty="0" smtClean="0">
                <a:solidFill>
                  <a:srgbClr val="002060"/>
                </a:solidFill>
                <a:latin typeface="Monotype Corsiva" pitchFamily="66" charset="0"/>
              </a:rPr>
              <a:t>Поджать губы так, чтобы их совсем не было видно. Закрыть рот на «замочек», сильно-сильно сжав губы. Затем расслабить их: У меня есть свой секрет, не скажу его вам, нет (поджать губы). Ох как сложно удержаться, ничего не рассказав (4 – 5с). Губы все же я расслаблю, а секрет себе оставлю. </a:t>
            </a:r>
          </a:p>
          <a:p>
            <a:r>
              <a:rPr lang="ru-RU" sz="1900" b="1" dirty="0" smtClean="0">
                <a:solidFill>
                  <a:srgbClr val="FF0000"/>
                </a:solidFill>
                <a:latin typeface="Monotype Corsiva" pitchFamily="66" charset="0"/>
              </a:rPr>
              <a:t>«Злюка успокоилась». </a:t>
            </a:r>
            <a:r>
              <a:rPr lang="ru-RU" sz="1900" b="1" dirty="0" smtClean="0">
                <a:solidFill>
                  <a:srgbClr val="002060"/>
                </a:solidFill>
                <a:latin typeface="Monotype Corsiva" pitchFamily="66" charset="0"/>
              </a:rPr>
              <a:t>Напрячь челюсть, растягивая губы и обнажая зубы. Рычать что есть сил. Затем сделать несколько вдохов, потянуться, улыбнуться и, широко открыв рот, зевнуть: А когда я сильно злюсь, напрягаюсь, но держусь. Челюсть сильно я сжимаю и рычаньем всех пугаю (рычать). Чтобы злоба улетела и расслабилось все тело, Надо глубоко вдохнуть, потянуться, улыбнуться, Может, даже и зевнуть (широко открыв рот, зевнуть).</a:t>
            </a:r>
            <a:endParaRPr lang="ru-RU" sz="1900" b="1" dirty="0">
              <a:solidFill>
                <a:srgbClr val="002060"/>
              </a:solidFill>
              <a:latin typeface="Monotype Corsiva" pitchFamily="66" charset="0"/>
            </a:endParaRPr>
          </a:p>
        </p:txBody>
      </p:sp>
      <p:pic>
        <p:nvPicPr>
          <p:cNvPr id="13314" name="Picture 2"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rot="20858037">
            <a:off x="6156176" y="1772816"/>
            <a:ext cx="1440160" cy="115212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User\Мои документы\Рабочий стол\шаблон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755576" y="548680"/>
            <a:ext cx="7776864" cy="6073651"/>
          </a:xfrm>
          <a:prstGeom prst="rect">
            <a:avLst/>
          </a:prstGeom>
          <a:noFill/>
          <a:ln>
            <a:noFill/>
          </a:ln>
        </p:spPr>
        <p:txBody>
          <a:bodyPr wrap="square" rtlCol="0">
            <a:spAutoFit/>
          </a:bodyPr>
          <a:lstStyle/>
          <a:p>
            <a:r>
              <a:rPr lang="ru-RU" sz="2400" b="1" dirty="0" smtClean="0">
                <a:solidFill>
                  <a:srgbClr val="7030A0"/>
                </a:solidFill>
                <a:latin typeface="Monotype Corsiva" pitchFamily="66" charset="0"/>
              </a:rPr>
              <a:t>Упражнение на расслабление мышц шеи: </a:t>
            </a:r>
            <a:r>
              <a:rPr lang="ru-RU" sz="2400" b="1" dirty="0" smtClean="0">
                <a:solidFill>
                  <a:srgbClr val="FF0000"/>
                </a:solidFill>
                <a:latin typeface="Monotype Corsiva" pitchFamily="66" charset="0"/>
              </a:rPr>
              <a:t>«Любопытная Варвара» </a:t>
            </a:r>
          </a:p>
          <a:p>
            <a:r>
              <a:rPr lang="ru-RU" sz="2400" b="1" dirty="0" smtClean="0">
                <a:solidFill>
                  <a:srgbClr val="002060"/>
                </a:solidFill>
                <a:latin typeface="Monotype Corsiva" pitchFamily="66" charset="0"/>
              </a:rPr>
              <a:t>Исходное положение: стоя, ноги на ширине плеч, руки опущены, голова прямо. </a:t>
            </a:r>
          </a:p>
          <a:p>
            <a:r>
              <a:rPr lang="ru-RU" sz="2400" b="1" dirty="0" smtClean="0">
                <a:solidFill>
                  <a:srgbClr val="002060"/>
                </a:solidFill>
                <a:latin typeface="Monotype Corsiva" pitchFamily="66" charset="0"/>
              </a:rPr>
              <a:t>Любопытная Варвара смотрит влево, смотрит вправо. (</a:t>
            </a:r>
            <a:r>
              <a:rPr lang="ru-RU" sz="2400" b="1" dirty="0">
                <a:solidFill>
                  <a:srgbClr val="002060"/>
                </a:solidFill>
                <a:latin typeface="Monotype Corsiva" pitchFamily="66" charset="0"/>
              </a:rPr>
              <a:t>п</a:t>
            </a:r>
            <a:r>
              <a:rPr lang="ru-RU" sz="2400" b="1" dirty="0" smtClean="0">
                <a:solidFill>
                  <a:srgbClr val="002060"/>
                </a:solidFill>
                <a:latin typeface="Monotype Corsiva" pitchFamily="66" charset="0"/>
              </a:rPr>
              <a:t>овернуть голову максимально влево, затем вправо. Вдох-выдох. Движение повторяется по 2 раза в каждую сторону. Затем вернуться в исходное положение, расслабить мышцы.)</a:t>
            </a:r>
          </a:p>
          <a:p>
            <a:r>
              <a:rPr lang="ru-RU" sz="2400" b="1" dirty="0" smtClean="0">
                <a:solidFill>
                  <a:srgbClr val="002060"/>
                </a:solidFill>
                <a:latin typeface="Monotype Corsiva" pitchFamily="66" charset="0"/>
              </a:rPr>
              <a:t>А потом опять вперед — тут немного отдохнет. </a:t>
            </a:r>
          </a:p>
          <a:p>
            <a:r>
              <a:rPr lang="ru-RU" sz="2400" b="1" dirty="0" smtClean="0">
                <a:solidFill>
                  <a:srgbClr val="002060"/>
                </a:solidFill>
                <a:latin typeface="Monotype Corsiva" pitchFamily="66" charset="0"/>
              </a:rPr>
              <a:t>А Варвара смотрит вверх дольше всех и дальше всех! (поднять голову вверх, смотреть на потолок как можно дольше. Затем вернуться в исходное положение, расслабить мышцы)</a:t>
            </a:r>
          </a:p>
          <a:p>
            <a:r>
              <a:rPr lang="ru-RU" sz="2400" b="1" dirty="0" smtClean="0">
                <a:solidFill>
                  <a:srgbClr val="002060"/>
                </a:solidFill>
                <a:latin typeface="Monotype Corsiva" pitchFamily="66" charset="0"/>
              </a:rPr>
              <a:t> Возвращаемся обратно — расслабление приятно! </a:t>
            </a:r>
            <a:endParaRPr lang="ru-RU" sz="2400" b="1" dirty="0">
              <a:solidFill>
                <a:srgbClr val="002060"/>
              </a:solidFill>
              <a:latin typeface="Monotype Corsiva" pitchFamily="66" charset="0"/>
            </a:endParaRPr>
          </a:p>
          <a:p>
            <a:r>
              <a:rPr lang="ru-RU" sz="2400" b="1" dirty="0" smtClean="0">
                <a:solidFill>
                  <a:srgbClr val="002060"/>
                </a:solidFill>
                <a:latin typeface="Monotype Corsiva" pitchFamily="66" charset="0"/>
              </a:rPr>
              <a:t>А теперь посмотрим вниз — мышцы шеи напряглись! (медленно опустить голову вниз, прижать подбородок к груди. Затем вернуться в исходное положение, расслабить мышцы.) </a:t>
            </a:r>
          </a:p>
          <a:p>
            <a:r>
              <a:rPr lang="ru-RU" sz="2400" b="1" dirty="0" smtClean="0">
                <a:solidFill>
                  <a:srgbClr val="002060"/>
                </a:solidFill>
                <a:latin typeface="Monotype Corsiva" pitchFamily="66" charset="0"/>
              </a:rPr>
              <a:t>Возвращаемся обратно — расслабление приятно!</a:t>
            </a:r>
            <a:endParaRPr lang="ru-RU" sz="2400" b="1" dirty="0">
              <a:solidFill>
                <a:srgbClr val="002060"/>
              </a:solidFill>
              <a:latin typeface="Monotype Corsiva" pitchFamily="66" charset="0"/>
            </a:endParaRPr>
          </a:p>
        </p:txBody>
      </p:sp>
      <p:pic>
        <p:nvPicPr>
          <p:cNvPr id="12290" name="Picture 2"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rot="20478372">
            <a:off x="7380312" y="2420888"/>
            <a:ext cx="1440160" cy="120243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ser\Мои документы\Рабочий стол\шаблон2.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TextBox 2"/>
          <p:cNvSpPr txBox="1"/>
          <p:nvPr/>
        </p:nvSpPr>
        <p:spPr>
          <a:xfrm>
            <a:off x="1691680" y="764704"/>
            <a:ext cx="6552728" cy="4770537"/>
          </a:xfrm>
          <a:prstGeom prst="rect">
            <a:avLst/>
          </a:prstGeom>
          <a:noFill/>
          <a:ln>
            <a:noFill/>
          </a:ln>
        </p:spPr>
        <p:txBody>
          <a:bodyPr wrap="square" rtlCol="0">
            <a:spAutoFit/>
          </a:bodyPr>
          <a:lstStyle/>
          <a:p>
            <a:pPr algn="ctr"/>
            <a:r>
              <a:rPr lang="ru-RU" sz="2400" b="1" dirty="0" smtClean="0">
                <a:solidFill>
                  <a:srgbClr val="0070C0"/>
                </a:solidFill>
                <a:latin typeface="Monotype Corsiva" pitchFamily="66" charset="0"/>
              </a:rPr>
              <a:t>Упражнения на расслабление мышц ног.</a:t>
            </a:r>
            <a:endParaRPr lang="ru-RU" sz="2000" b="1" dirty="0" smtClean="0">
              <a:solidFill>
                <a:srgbClr val="0070C0"/>
              </a:solidFill>
              <a:latin typeface="Monotype Corsiva" pitchFamily="66" charset="0"/>
            </a:endParaRPr>
          </a:p>
          <a:p>
            <a:r>
              <a:rPr lang="ru-RU" sz="2000" b="1" dirty="0" smtClean="0">
                <a:solidFill>
                  <a:schemeClr val="accent3">
                    <a:lumMod val="50000"/>
                  </a:schemeClr>
                </a:solidFill>
                <a:latin typeface="Monotype Corsiva" pitchFamily="66" charset="0"/>
              </a:rPr>
              <a:t>«</a:t>
            </a:r>
            <a:r>
              <a:rPr lang="ru-RU" sz="2000" b="1" dirty="0" smtClean="0">
                <a:solidFill>
                  <a:srgbClr val="FF0000"/>
                </a:solidFill>
                <a:latin typeface="Monotype Corsiva" pitchFamily="66" charset="0"/>
              </a:rPr>
              <a:t>Палуба». </a:t>
            </a:r>
            <a:r>
              <a:rPr lang="ru-RU" sz="2000" b="1" dirty="0" smtClean="0">
                <a:solidFill>
                  <a:schemeClr val="accent3">
                    <a:lumMod val="50000"/>
                  </a:schemeClr>
                </a:solidFill>
                <a:latin typeface="Monotype Corsiva" pitchFamily="66" charset="0"/>
              </a:rPr>
              <a:t>Представьте себя на корабле. Качает. Чтобы не упасть, нужно расставить ноги шире и прижать их к полу. Руки сцепить за спиной. Качнуло палубу — перенести массу тела на правую ногу, прижать ее к полу (правая нога напряжена, левая расслаблена, немного согнута в колене, носком касается пола). Выпрямиться. Расслабить ногу. Качнуло в другую сторону — прижать левую ногу к полу. Выпрямиться! Вдох-выдох! Стало палубу качать! Ногу к палубе прижать! Крепче ногу прижимаем, а другую расслабляем. </a:t>
            </a:r>
          </a:p>
          <a:p>
            <a:r>
              <a:rPr lang="ru-RU" sz="2000" b="1" dirty="0" smtClean="0">
                <a:solidFill>
                  <a:srgbClr val="FF0000"/>
                </a:solidFill>
                <a:latin typeface="Monotype Corsiva" pitchFamily="66" charset="0"/>
              </a:rPr>
              <a:t>«Слон». </a:t>
            </a:r>
            <a:r>
              <a:rPr lang="ru-RU" sz="2000" b="1" dirty="0" smtClean="0">
                <a:solidFill>
                  <a:schemeClr val="accent3">
                    <a:lumMod val="50000"/>
                  </a:schemeClr>
                </a:solidFill>
                <a:latin typeface="Monotype Corsiva" pitchFamily="66" charset="0"/>
              </a:rPr>
              <a:t>Поставить устойчиво ноги, затем представить себя слоном. Медленно перенести массу тела на одну ногу, а другую высоко поднять и с «грохотом» пустить на пол. Двигаться по комнате, поочередно поднимая каждую ногу и опуская ее с ударом стопы об пол. Произносить на выдохе «Ух!»</a:t>
            </a:r>
            <a:endParaRPr lang="ru-RU" sz="2000" b="1" dirty="0">
              <a:solidFill>
                <a:schemeClr val="accent3">
                  <a:lumMod val="50000"/>
                </a:schemeClr>
              </a:solidFill>
              <a:latin typeface="Monotype Corsiva" pitchFamily="66" charset="0"/>
            </a:endParaRPr>
          </a:p>
        </p:txBody>
      </p:sp>
      <p:pic>
        <p:nvPicPr>
          <p:cNvPr id="11266" name="Picture 2"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rot="1049374">
            <a:off x="6156176" y="5373216"/>
            <a:ext cx="1440160" cy="1202432"/>
          </a:xfrm>
          <a:prstGeom prst="rect">
            <a:avLst/>
          </a:prstGeom>
          <a:noFill/>
        </p:spPr>
      </p:pic>
      <p:pic>
        <p:nvPicPr>
          <p:cNvPr id="11267" name="Picture 3"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rot="1409653">
            <a:off x="0" y="2780928"/>
            <a:ext cx="1615877" cy="1346448"/>
          </a:xfrm>
          <a:prstGeom prst="rect">
            <a:avLst/>
          </a:prstGeom>
          <a:noFill/>
        </p:spPr>
      </p:pic>
      <p:pic>
        <p:nvPicPr>
          <p:cNvPr id="11268" name="Picture 4" descr="C:\Documents and Settings\User\Мои документы\Рабочий стол\сердечко.jpg"/>
          <p:cNvPicPr>
            <a:picLocks noChangeAspect="1" noChangeArrowheads="1" noCrop="1"/>
          </p:cNvPicPr>
          <p:nvPr/>
        </p:nvPicPr>
        <p:blipFill>
          <a:blip r:embed="rId3" cstate="print"/>
          <a:srcRect/>
          <a:stretch>
            <a:fillRect/>
          </a:stretch>
        </p:blipFill>
        <p:spPr bwMode="auto">
          <a:xfrm>
            <a:off x="3995936" y="5589240"/>
            <a:ext cx="1076325" cy="914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1249</Words>
  <Application>Microsoft Office PowerPoint</Application>
  <PresentationFormat>Экран (4:3)</PresentationFormat>
  <Paragraphs>60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dc:title>
  <dc:creator>User</dc:creator>
  <cp:lastModifiedBy>user</cp:lastModifiedBy>
  <cp:revision>37</cp:revision>
  <dcterms:created xsi:type="dcterms:W3CDTF">2019-02-01T12:10:58Z</dcterms:created>
  <dcterms:modified xsi:type="dcterms:W3CDTF">2020-04-12T12:28:14Z</dcterms:modified>
</cp:coreProperties>
</file>