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18"/>
  </p:notesMasterIdLst>
  <p:sldIdLst>
    <p:sldId id="401" r:id="rId2"/>
    <p:sldId id="387" r:id="rId3"/>
    <p:sldId id="410" r:id="rId4"/>
    <p:sldId id="409" r:id="rId5"/>
    <p:sldId id="403" r:id="rId6"/>
    <p:sldId id="412" r:id="rId7"/>
    <p:sldId id="411" r:id="rId8"/>
    <p:sldId id="394" r:id="rId9"/>
    <p:sldId id="404" r:id="rId10"/>
    <p:sldId id="386" r:id="rId11"/>
    <p:sldId id="405" r:id="rId12"/>
    <p:sldId id="315" r:id="rId13"/>
    <p:sldId id="406" r:id="rId14"/>
    <p:sldId id="407" r:id="rId15"/>
    <p:sldId id="408" r:id="rId16"/>
    <p:sldId id="41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02B"/>
    <a:srgbClr val="C917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4" autoAdjust="0"/>
    <p:restoredTop sz="94982" autoAdjust="0"/>
  </p:normalViewPr>
  <p:slideViewPr>
    <p:cSldViewPr>
      <p:cViewPr varScale="1">
        <p:scale>
          <a:sx n="61" d="100"/>
          <a:sy n="61" d="100"/>
        </p:scale>
        <p:origin x="14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74788C-5506-4419-85FA-A56565465564}" type="datetimeFigureOut">
              <a:rPr lang="ru-RU"/>
              <a:pPr>
                <a:defRPr/>
              </a:pPr>
              <a:t>07.12.2023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73CBB9F-E1E4-44A3-B894-33F1D3E7C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8077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8D3D0A-CCCC-4E53-93BB-72AAE48A8418}" type="datetimeFigureOut">
              <a:rPr lang="ru-RU" smtClean="0"/>
              <a:pPr>
                <a:defRPr/>
              </a:pPr>
              <a:t>07.12.2023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2E10B94A-7A2C-49B6-AD98-1089641CBAA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8CDFE6-21A7-43AE-A7FE-25D729CF44AA}" type="datetimeFigureOut">
              <a:rPr lang="ru-RU" smtClean="0"/>
              <a:pPr>
                <a:defRPr/>
              </a:pPr>
              <a:t>07.12.2023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7C531B-8F3F-4992-AD6B-0B7751BE792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115513-E6D0-46FF-BC57-8CBF9976DF06}" type="datetimeFigureOut">
              <a:rPr lang="ru-RU" smtClean="0"/>
              <a:pPr>
                <a:defRPr/>
              </a:pPr>
              <a:t>07.12.2023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774E2-79B0-4E44-ADEE-A336F8F593D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716C04-35AB-429F-BF62-A0BB98AB90C5}" type="datetimeFigureOut">
              <a:rPr lang="ru-RU" smtClean="0"/>
              <a:pPr>
                <a:defRPr/>
              </a:pPr>
              <a:t>07.12.2023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FA025889-C203-4C66-8A4C-40B7F04950E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DCB6C2-5979-4670-ABE3-3DA6C5B6A825}" type="datetimeFigureOut">
              <a:rPr lang="ru-RU" smtClean="0"/>
              <a:pPr>
                <a:defRPr/>
              </a:pPr>
              <a:t>07.12.2023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C5ED6-4A19-4833-8AAC-DE499B64901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8ED2A7-7133-49B6-9EE9-F88261B50886}" type="datetimeFigureOut">
              <a:rPr lang="ru-RU" smtClean="0"/>
              <a:pPr>
                <a:defRPr/>
              </a:pPr>
              <a:t>07.12.2023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821E6-3D40-46A3-BE58-6877F66279D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4E599-5D35-4083-B4A6-F3570D29C746}" type="datetimeFigureOut">
              <a:rPr lang="ru-RU" smtClean="0"/>
              <a:pPr>
                <a:defRPr/>
              </a:pPr>
              <a:t>07.12.2023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C58BE2DF-43AF-4325-8391-906804B16C0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3F34C5-4AA7-4452-9194-42B0203EAC17}" type="datetimeFigureOut">
              <a:rPr lang="ru-RU" smtClean="0"/>
              <a:pPr>
                <a:defRPr/>
              </a:pPr>
              <a:t>07.12.2023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CC326-66F9-4C63-B62B-55A0227748C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0454EA-188E-4918-B92F-C9F05EF902EA}" type="datetimeFigureOut">
              <a:rPr lang="ru-RU" smtClean="0"/>
              <a:pPr>
                <a:defRPr/>
              </a:pPr>
              <a:t>07.12.2023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31514B-DD61-4D15-A6CD-AC5032F3AD1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409F8C-1CA8-4208-BB33-0D02BA07E68B}" type="datetimeFigureOut">
              <a:rPr lang="ru-RU" smtClean="0"/>
              <a:pPr>
                <a:defRPr/>
              </a:pPr>
              <a:t>07.12.2023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2179CB-07FF-4DD5-9756-A8CCE23D491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B5DBFD-E178-41C4-931B-F2620C10DBA4}" type="datetimeFigureOut">
              <a:rPr lang="ru-RU" smtClean="0"/>
              <a:pPr>
                <a:defRPr/>
              </a:pPr>
              <a:t>07.12.2023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DDBE0-EE3A-43E1-BF02-738FADECA2E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7D4DC4A-E186-45CE-B424-E642F43CEA3E}" type="datetimeFigureOut">
              <a:rPr lang="ru-RU" smtClean="0"/>
              <a:pPr>
                <a:defRPr/>
              </a:pPr>
              <a:t>07.12.2023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90BD02D-6916-4EEE-A475-91DAD9B0BAB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664664" y="2060848"/>
            <a:ext cx="78146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формы работы по нравственно – патриотическому воспитанию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60032" y="4509120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воспитатель: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Малявкина Светлана Владимировна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181DD4-0233-4E00-A1A5-5DE4E4101358}"/>
              </a:ext>
            </a:extLst>
          </p:cNvPr>
          <p:cNvSpPr txBox="1"/>
          <p:nvPr/>
        </p:nvSpPr>
        <p:spPr>
          <a:xfrm>
            <a:off x="-903383" y="476672"/>
            <a:ext cx="109507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Самарской области 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основная общеобразовательная школа № 6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имени Героя Советского Союза А.В. Новикова города Новокуйбышевска 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городского округа Новокуйбышевск Самарской области </a:t>
            </a: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«Детский сад «Бабочка»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3B10E9-8812-4252-9DEA-69E57308E48E}"/>
              </a:ext>
            </a:extLst>
          </p:cNvPr>
          <p:cNvSpPr txBox="1"/>
          <p:nvPr/>
        </p:nvSpPr>
        <p:spPr>
          <a:xfrm>
            <a:off x="3149842" y="5982101"/>
            <a:ext cx="2844316" cy="371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Новокуйбышевск, 2023</a:t>
            </a: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1"/>
          <p:cNvSpPr txBox="1">
            <a:spLocks noChangeArrowheads="1"/>
          </p:cNvSpPr>
          <p:nvPr/>
        </p:nvSpPr>
        <p:spPr bwMode="auto">
          <a:xfrm>
            <a:off x="323528" y="191542"/>
            <a:ext cx="84969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по нравственно- патриотическому воспитанию</a:t>
            </a:r>
          </a:p>
        </p:txBody>
      </p:sp>
      <p:pic>
        <p:nvPicPr>
          <p:cNvPr id="2050" name="Picture 2" descr="https://ds05.infourok.ru/uploads/ex/04cc/000680f3-c9bb2cdd/img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538" y="1289720"/>
            <a:ext cx="6710923" cy="503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077218"/>
            <a:ext cx="8686800" cy="4525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Игровые;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Поисково-исследовательские;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Проблемные;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Воспитывающие ситуации;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самоанализ;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Похвала, одобрение;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Пример;</a:t>
            </a:r>
          </a:p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Обращение к книге и к другим культурным источникам.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02296" y="332656"/>
            <a:ext cx="6139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методы образовательного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3052135525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natalibrilenova.ru/media/images/8787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900"/>
            <a:ext cx="91881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548680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772816"/>
            <a:ext cx="8424936" cy="39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33672" y="1052736"/>
            <a:ext cx="8686800" cy="518720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9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600" dirty="0">
                <a:latin typeface="Times New Roman" panose="02020603050405020304" pitchFamily="18" charset="0"/>
                <a:ea typeface="Calibri" panose="020F0502020204030204" pitchFamily="34" charset="0"/>
              </a:rPr>
              <a:t>Художественная и публицистическая литература;</a:t>
            </a:r>
            <a:endParaRPr lang="ru-RU" sz="9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600" dirty="0">
                <a:latin typeface="Times New Roman" panose="02020603050405020304" pitchFamily="18" charset="0"/>
                <a:ea typeface="Calibri" panose="020F0502020204030204" pitchFamily="34" charset="0"/>
              </a:rPr>
              <a:t>Малые скульптурные формы;</a:t>
            </a:r>
            <a:endParaRPr lang="ru-RU" sz="9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600" dirty="0">
                <a:latin typeface="Times New Roman" panose="02020603050405020304" pitchFamily="18" charset="0"/>
                <a:ea typeface="Calibri" panose="020F0502020204030204" pitchFamily="34" charset="0"/>
              </a:rPr>
              <a:t>Фотоальбомы;</a:t>
            </a:r>
            <a:endParaRPr lang="ru-RU" sz="9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600" dirty="0">
                <a:latin typeface="Times New Roman" panose="02020603050405020304" pitchFamily="18" charset="0"/>
                <a:ea typeface="Calibri" panose="020F0502020204030204" pitchFamily="34" charset="0"/>
              </a:rPr>
              <a:t>Семейные альбомы;</a:t>
            </a:r>
            <a:endParaRPr lang="ru-RU" sz="9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600" dirty="0">
                <a:latin typeface="Times New Roman" panose="02020603050405020304" pitchFamily="18" charset="0"/>
                <a:ea typeface="Calibri" panose="020F0502020204030204" pitchFamily="34" charset="0"/>
              </a:rPr>
              <a:t>Запись рассказов детей;</a:t>
            </a:r>
            <a:endParaRPr lang="ru-RU" sz="9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600" dirty="0">
                <a:latin typeface="Times New Roman" panose="02020603050405020304" pitchFamily="18" charset="0"/>
                <a:ea typeface="Calibri" panose="020F0502020204030204" pitchFamily="34" charset="0"/>
              </a:rPr>
              <a:t>Аудио-видео, CD записи с песнями времен войны;</a:t>
            </a:r>
            <a:endParaRPr lang="ru-RU" sz="9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600">
                <a:latin typeface="Times New Roman" panose="02020603050405020304" pitchFamily="18" charset="0"/>
                <a:ea typeface="Calibri" panose="020F0502020204030204" pitchFamily="34" charset="0"/>
              </a:rPr>
              <a:t>Диафильмы</a:t>
            </a:r>
            <a:r>
              <a:rPr lang="ru-RU" sz="9600" dirty="0">
                <a:latin typeface="Times New Roman" panose="02020603050405020304" pitchFamily="18" charset="0"/>
                <a:ea typeface="Calibri" panose="020F0502020204030204" pitchFamily="34" charset="0"/>
              </a:rPr>
              <a:t>, слайды, презентации.</a:t>
            </a:r>
            <a:endParaRPr lang="ru-RU" sz="96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609276"/>
      </p:ext>
    </p:extLst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4.infourok.ru/uploads/ex/1182/00047e51-692a644e/hello_html_19a04eed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894205"/>
      </p:ext>
    </p:extLst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31840" y="33265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14243" y="1338025"/>
            <a:ext cx="4572000" cy="446898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Воспитать патриота своей Родины – ответственная и сложная задача, решение которой в дошкольном детстве только начинается. Планомерная, систематическая работа, использование разнообразных средств воспитания, общие усилия детского сада и семьи, ответственность взрослых за свои слова и поступки могут дать положительные результаты и стать основой для дальнейшей работы по патриотическому воспитанию.</a:t>
            </a:r>
          </a:p>
        </p:txBody>
      </p:sp>
      <p:pic>
        <p:nvPicPr>
          <p:cNvPr id="4104" name="Picture 8" descr="https://thumbs.dreamstime.com/b/fourth-july-98697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4" y="1483848"/>
            <a:ext cx="4017567" cy="417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593000"/>
      </p:ext>
    </p:extLst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3470578-C3E3-4409-904D-0F1A64518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2463719394"/>
      </p:ext>
    </p:extLst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575469" y="197346"/>
            <a:ext cx="7993062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23863"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  <a:p>
            <a:pPr indent="423863" algn="just"/>
            <a:endParaRPr lang="ru-RU" dirty="0">
              <a:solidFill>
                <a:srgbClr val="002060"/>
              </a:solidFill>
              <a:cs typeface="Times New Roman" pitchFamily="18" charset="0"/>
            </a:endParaRPr>
          </a:p>
          <a:p>
            <a:pPr indent="423863"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проблемы патриотического воспитания подрастающего поколения сегодня одна из наиболее важных. Дети, начиная с дошкольного возраста, страдают дефицитом знаний о родном городе, стране, особенностях русских традиций, равнодушно относятся к близким людям, товарищам по группе. Испытывают недостаток сочувствия и сострадания к чужому горю. Нельзя быть патриотом, не чувствуя личной связи с Родиной, не зная, как любили и берегли её наши предки, наши отцы и деды. Нам всем известно, что основы воспитания закладываются в дошкольном возрасте, а затем воспитание человека продолжается. Из детства ребёнок выносит то, что потом сохраняется на всю жизнь, т. к. детское восприятие самое точное, а детские впечатления самые яркие. Знания о том, что каждый человек живет не сам по себе, а является членом общества и должен знать свои права и обязанности, лучше всего закладываются с детства. Потому, то всё, что усвоено в дошкольном периоде, - знания, навыки, привычки, способы поведения, складывающие черты характера – оказываются особенно прочными и являются фундаментом дальнейшего развития личности. При правильном воспитании в дошкольном возрасте интенсивно развивается целостное восприятие окружающего мира, наглядно-образное мышление, творческое воображение, эмоциональное отношение к окружающим людям, сочувствие к их нуждам и переживаниям</a:t>
            </a: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3218" y="2029302"/>
            <a:ext cx="3828620" cy="27993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любовь и трепетное отношение к ценностям семьи, детского сада, родного города.</a:t>
            </a:r>
          </a:p>
          <a:p>
            <a:pPr marL="0" indent="0">
              <a:buNone/>
            </a:pP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306346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нравственно – патриотического воспитания в ДОУ: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2DF336-4176-4E75-A855-650AD1C9F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81882"/>
            <a:ext cx="3828620" cy="50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61060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052736"/>
            <a:ext cx="8686800" cy="4525963"/>
          </a:xfrm>
        </p:spPr>
        <p:txBody>
          <a:bodyPr>
            <a:noAutofit/>
          </a:bodyPr>
          <a:lstStyle/>
          <a:p>
            <a:pPr lvl="0">
              <a:buClr>
                <a:srgbClr val="F0A22E"/>
              </a:buClr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интерес к традициям родного края, соблюдать их и сохранять.</a:t>
            </a:r>
          </a:p>
          <a:p>
            <a:pPr lvl="0">
              <a:buClr>
                <a:srgbClr val="F0A22E"/>
              </a:buClr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трепетное отношение к природе, ее ресурсам, экономно их расходовать.</a:t>
            </a:r>
          </a:p>
          <a:p>
            <a:pPr lvl="0">
              <a:buClr>
                <a:srgbClr val="F0A22E"/>
              </a:buClr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4E3B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с символикой российского государства, ее значением для народа и страны в целом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представления о правах ребенка, направленных на защиту интересов каждого дошкольника.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представления детей о регионах страны, ее больших городах.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Воспитывать гордость за россиян, достигших успехов в разных областях деятельности: сельском хозяйстве, науке, спорте, культуре, образовании.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интернациональных чувств по отношению к другим народам, их культуре, традициям.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92AB80-C8BE-4C49-9578-0B8FFEEBE443}"/>
              </a:ext>
            </a:extLst>
          </p:cNvPr>
          <p:cNvSpPr txBox="1"/>
          <p:nvPr/>
        </p:nvSpPr>
        <p:spPr>
          <a:xfrm>
            <a:off x="114300" y="404664"/>
            <a:ext cx="8915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нравственно – патриотического воспитания в ДОУ:</a:t>
            </a:r>
          </a:p>
        </p:txBody>
      </p:sp>
    </p:spTree>
    <p:extLst>
      <p:ext uri="{BB962C8B-B14F-4D97-AF65-F5344CB8AC3E}">
        <p14:creationId xmlns:p14="http://schemas.microsoft.com/office/powerpoint/2010/main" val="1498459847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1550" y="188640"/>
            <a:ext cx="9073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работы по нравственно-патриотическому воспитанию с детьми: 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61554" y="1052736"/>
            <a:ext cx="8686800" cy="45259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расширения связей ребенка с окружающим миром;</a:t>
            </a:r>
          </a:p>
          <a:p>
            <a:pPr>
              <a:lnSpc>
                <a:spcPct val="12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приоритетности регионального культурного наследия;</a:t>
            </a:r>
          </a:p>
          <a:p>
            <a:pPr>
              <a:lnSpc>
                <a:spcPct val="12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опоры на эмоционально – чувственную сферу ребенка;</a:t>
            </a:r>
          </a:p>
          <a:p>
            <a:pPr>
              <a:lnSpc>
                <a:spcPct val="12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«Позитивный центризм» (усвоение ребенком знаний, наиболее актуальных для его возраста);</a:t>
            </a:r>
          </a:p>
          <a:p>
            <a:pPr>
              <a:lnSpc>
                <a:spcPct val="12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Дифференцированный подход к каждому ребенку с учетом его психологических особенностей, возможностей и интересов;</a:t>
            </a:r>
          </a:p>
          <a:p>
            <a:pPr>
              <a:lnSpc>
                <a:spcPct val="12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сочетание разных видов детской деятельности, адекватный возрасту баланс интеллектуальных, эмоциональных и двигательных нагрузок;</a:t>
            </a:r>
          </a:p>
          <a:p>
            <a:pPr>
              <a:lnSpc>
                <a:spcPct val="120000"/>
              </a:lnSpc>
            </a:pP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подход;</a:t>
            </a:r>
          </a:p>
          <a:p>
            <a:pPr>
              <a:lnSpc>
                <a:spcPct val="12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Развивающий характер обучения, основанный на детской активности. 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55409090"/>
      </p:ext>
    </p:extLst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1540" y="169282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нравственно-патриотического воспитания</a:t>
            </a:r>
          </a:p>
        </p:txBody>
      </p:sp>
      <p:sp>
        <p:nvSpPr>
          <p:cNvPr id="7" name="Стрелка вниз 6"/>
          <p:cNvSpPr/>
          <p:nvPr/>
        </p:nvSpPr>
        <p:spPr>
          <a:xfrm rot="2078870">
            <a:off x="1069527" y="819302"/>
            <a:ext cx="1080120" cy="20349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3887924" y="1281628"/>
            <a:ext cx="1080120" cy="1236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20234706">
            <a:off x="7022251" y="836320"/>
            <a:ext cx="1152128" cy="20349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-252536" y="2688443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07804" y="2427025"/>
            <a:ext cx="3240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-анимация</a:t>
            </a:r>
            <a:r>
              <a:rPr lang="ru-RU" dirty="0"/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34856" y="2719199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https://thumbs.dreamstime.com/b/%D1%88%D0%B0%D1%80-%D0%B7%D0%B5%D0%BC%D0%BB%D0%B8-%D1%81-%D0%B3%D1%80%D1%83%D0%BF%D0%BF%D0%BE%D0%B9-%D0%BC%D0%BD%D0%BE%D0%B3%D0%BE%D0%BD%D0%B0%D1%86%D0%B8%D0%BE%D0%BD%D0%B0%D0%BB%D1%8C%D0%BD%D1%8B%D0%B5-%D0%B8-%D1%80%D0%B0%D0%B7%D0%BD%D0%BE%D0%BE%D0%B1%D1%80%D0%B0%D0%B7%D0%BD%D1%8B%D0%B5-%D0%B4%D0%B5%D1%82%D0%B8-%D1%81%D1%82%D0%BE%D1%8F%D0%BB%D0%B8-1694234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04244"/>
            <a:ext cx="6840760" cy="323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614445"/>
      </p:ext>
    </p:ext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05a8/000a17c7-bc85518c/img1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2" t="6386" r="-4110" b="6654"/>
          <a:stretch/>
        </p:blipFill>
        <p:spPr bwMode="auto">
          <a:xfrm>
            <a:off x="611560" y="440668"/>
            <a:ext cx="8388425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153616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09" y="188640"/>
            <a:ext cx="885798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нравственно-патриотического воспитания</a:t>
            </a:r>
          </a:p>
          <a:p>
            <a:pPr algn="ctr"/>
            <a:r>
              <a:rPr lang="ru-RU" sz="24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-анимация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мультимедийная платформа компании для создания веб-приложений или мультимедийных презентаций. Использовалась для создания игр, для использования в самостоятельной деятельности ребенка. Рекламных баннеров, анимации, а также воспроизведения на веб-страницах видео и аудиозаписей в непосредственной деятельности, а так же на индивидуальных сайтах педагогов.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i.gifer.com/embedded/download/8Rt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3869695"/>
            <a:ext cx="5688632" cy="252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357686" y="1571612"/>
            <a:ext cx="4660845" cy="478634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2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дин из основных жанров компьютерных игр, представляющий собой интерактивную историю с главным героем, управляемым игроком. Важнейшими элементами игры в жанре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являются собственно повествование и исследование мира, а ключевую роль в игровом процессе играет решение головоломок и задач, требующих от игрока умственных усилий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476672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thumbs.dreamstime.com/b/%D0%B8%D0%B3%D1%80%D0%B0-%D0%B4%D0%B5%D1%82%D0%B5%D0%B9-%D0%B2-%D0%BF%D0%B8%D1%80%D0%B0%D1%82%D0%B0%D1%85-263308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816333" cy="373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662031"/>
      </p:ext>
    </p:extLst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3079</TotalTime>
  <Words>746</Words>
  <Application>Microsoft Office PowerPoint</Application>
  <PresentationFormat>Экран (4:3)</PresentationFormat>
  <Paragraphs>63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Нравственно- патриотическое воспитание дошкольников</dc:title>
  <dc:creator>Пользователь</dc:creator>
  <cp:lastModifiedBy>USER</cp:lastModifiedBy>
  <cp:revision>335</cp:revision>
  <dcterms:created xsi:type="dcterms:W3CDTF">2013-01-21T13:56:24Z</dcterms:created>
  <dcterms:modified xsi:type="dcterms:W3CDTF">2023-12-07T13:57:19Z</dcterms:modified>
</cp:coreProperties>
</file>